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Web deck with live timers, quizzes and confetti: adhdyap.com/deck.html?deck=second-brain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0:36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0:40
Start a 10-minute timer. (Web deck adds a 3-2-1 count-in.)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0:52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0:57
ANSWER: B — Drop it in Inbox messy and sort later. Why: Inbox catches, sorting comes later, and the AI does most of the sorting anyway. Dumping and organizing are different jobs.
Let the room vote by hands before revealing.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1:02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1:07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1:10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1:12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1:16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1:20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1:23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1:28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0:04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0:09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0:14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0:19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0:27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0:32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632"/>
        </a:solidFill>
      </p:bgPr>
    </p:bg>
    <p:spTree>
      <p:nvGrpSpPr>
        <p:cNvPr id="1" name=""/>
        <p:cNvGrpSpPr/>
        <p:nvPr/>
      </p:nvGrpSpPr>
      <p:grpSpPr>
        <a:xfrm>
          <a:off x="0" y="0"/>
          <a:ext cx="0" cy="0"/>
          <a:chOff x="0" y="0"/>
          <a:chExt cx="0" cy="0"/>
        </a:xfrm>
      </p:grpSpPr>
      <p:sp>
        <p:nvSpPr>
          <p:cNvPr id="2" name="Text 0"/>
          <p:cNvSpPr/>
          <p:nvPr/>
        </p:nvSpPr>
        <p:spPr>
          <a:xfrm>
            <a:off x="0" y="640080"/>
            <a:ext cx="9144000" cy="1005840"/>
          </a:xfrm>
          <a:prstGeom prst="rect">
            <a:avLst/>
          </a:prstGeom>
          <a:noFill/>
          <a:ln/>
        </p:spPr>
        <p:txBody>
          <a:bodyPr wrap="square" rtlCol="0" anchor="ctr"/>
          <a:lstStyle/>
          <a:p>
            <a:pPr algn="ctr" indent="0" marL="0">
              <a:buNone/>
            </a:pPr>
            <a:r>
              <a:rPr lang="en-US" sz="5400" dirty="0">
                <a:solidFill>
                  <a:srgbClr val="000000"/>
                </a:solidFill>
                <a:latin typeface="Calibri" pitchFamily="34" charset="0"/>
                <a:ea typeface="Calibri" pitchFamily="34" charset="-122"/>
                <a:cs typeface="Calibri" pitchFamily="34" charset="-120"/>
              </a:rPr>
              <a:t>🗄️</a:t>
            </a:r>
            <a:endParaRPr lang="en-US" sz="5400" dirty="0"/>
          </a:p>
        </p:txBody>
      </p:sp>
      <p:sp>
        <p:nvSpPr>
          <p:cNvPr id="3" name="Text 1"/>
          <p:cNvSpPr/>
          <p:nvPr/>
        </p:nvSpPr>
        <p:spPr>
          <a:xfrm>
            <a:off x="548640" y="1737360"/>
            <a:ext cx="8046720" cy="1188720"/>
          </a:xfrm>
          <a:prstGeom prst="rect">
            <a:avLst/>
          </a:prstGeom>
          <a:noFill/>
          <a:ln/>
        </p:spPr>
        <p:txBody>
          <a:bodyPr wrap="square" rtlCol="0" anchor="ctr"/>
          <a:lstStyle/>
          <a:p>
            <a:pPr algn="ctr" indent="0" marL="0">
              <a:buNone/>
            </a:pPr>
            <a:r>
              <a:rPr lang="en-US" sz="4000" b="1" dirty="0">
                <a:solidFill>
                  <a:srgbClr val="FBF6EC"/>
                </a:solidFill>
                <a:latin typeface="Calibri" pitchFamily="34" charset="0"/>
                <a:ea typeface="Calibri" pitchFamily="34" charset="-122"/>
                <a:cs typeface="Calibri" pitchFamily="34" charset="-120"/>
              </a:rPr>
              <a:t>Build a Second Brain</a:t>
            </a:r>
            <a:endParaRPr lang="en-US" sz="4000" dirty="0"/>
          </a:p>
        </p:txBody>
      </p:sp>
      <p:sp>
        <p:nvSpPr>
          <p:cNvPr id="4" name="Text 2"/>
          <p:cNvSpPr/>
          <p:nvPr/>
        </p:nvSpPr>
        <p:spPr>
          <a:xfrm>
            <a:off x="1097280" y="2880360"/>
            <a:ext cx="6949440" cy="548640"/>
          </a:xfrm>
          <a:prstGeom prst="rect">
            <a:avLst/>
          </a:prstGeom>
          <a:noFill/>
          <a:ln/>
        </p:spPr>
        <p:txBody>
          <a:bodyPr wrap="square" rtlCol="0" anchor="ctr"/>
          <a:lstStyle/>
          <a:p>
            <a:pPr algn="ctr" indent="0" marL="0">
              <a:buNone/>
            </a:pPr>
            <a:r>
              <a:rPr lang="en-US" sz="1600" dirty="0">
                <a:solidFill>
                  <a:srgbClr val="C6CFDA"/>
                </a:solidFill>
                <a:latin typeface="Calibri" pitchFamily="34" charset="0"/>
                <a:ea typeface="Calibri" pitchFamily="34" charset="-122"/>
                <a:cs typeface="Calibri" pitchFamily="34" charset="-120"/>
              </a:rPr>
              <a:t>Library class 2 of 3 · Obsidian, four folders, one talking habit.</a:t>
            </a:r>
            <a:endParaRPr lang="en-US" sz="1600" dirty="0"/>
          </a:p>
        </p:txBody>
      </p:sp>
      <p:sp>
        <p:nvSpPr>
          <p:cNvPr id="5" name="Text 3"/>
          <p:cNvSpPr/>
          <p:nvPr/>
        </p:nvSpPr>
        <p:spPr>
          <a:xfrm>
            <a:off x="1097280" y="3657600"/>
            <a:ext cx="6949440" cy="365760"/>
          </a:xfrm>
          <a:prstGeom prst="rect">
            <a:avLst/>
          </a:prstGeom>
          <a:noFill/>
          <a:ln/>
        </p:spPr>
        <p:txBody>
          <a:bodyPr wrap="square" rtlCol="0" anchor="ctr"/>
          <a:lstStyle/>
          <a:p>
            <a:pPr algn="ctr" indent="0" marL="0">
              <a:buNone/>
            </a:pPr>
            <a:r>
              <a:rPr lang="en-US" sz="1200" dirty="0">
                <a:solidFill>
                  <a:srgbClr val="2A9D8F"/>
                </a:solidFill>
                <a:latin typeface="Calibri" pitchFamily="34" charset="0"/>
                <a:ea typeface="Calibri" pitchFamily="34" charset="-122"/>
                <a:cs typeface="Calibri" pitchFamily="34" charset="-120"/>
              </a:rPr>
              <a:t>90 minutes · 20 slides · adhdyap.com</a:t>
            </a:r>
            <a:endParaRPr lang="en-US" sz="1200" dirty="0"/>
          </a:p>
        </p:txBody>
      </p:sp>
      <p:sp>
        <p:nvSpPr>
          <p:cNvPr id="6" name="Text 4"/>
          <p:cNvSpPr/>
          <p:nvPr/>
        </p:nvSpPr>
        <p:spPr>
          <a:xfrm>
            <a:off x="1097280" y="4617720"/>
            <a:ext cx="6949440" cy="320040"/>
          </a:xfrm>
          <a:prstGeom prst="rect">
            <a:avLst/>
          </a:prstGeom>
          <a:noFill/>
          <a:ln/>
        </p:spPr>
        <p:txBody>
          <a:bodyPr wrap="square" rtlCol="0" anchor="ctr"/>
          <a:lstStyle/>
          <a:p>
            <a:pPr algn="ctr" indent="0" marL="0">
              <a:buNone/>
            </a:pPr>
            <a:r>
              <a:rPr lang="en-US" sz="1000" dirty="0">
                <a:solidFill>
                  <a:srgbClr val="7C8DA0"/>
                </a:solidFill>
                <a:latin typeface="Calibri" pitchFamily="34" charset="0"/>
                <a:ea typeface="Calibri" pitchFamily="34" charset="-122"/>
                <a:cs typeface="Calibri" pitchFamily="34" charset="-120"/>
              </a:rPr>
              <a:t>Created by Alex Tiratsuyan &amp; Doug Wong</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Let the AI file your mess</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Paste the morning yap into your AI: MAP this into Tasks, Worries, Ideas, Feelings, Questions. The piles tell you which folder each paper belongs in. You never sort while dumping.</a:t>
            </a:r>
            <a:endParaRPr lang="en-US" sz="18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9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Build a Second Brain · 0:36</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Setup sprint: ten minutes, right now</a:t>
            </a:r>
            <a:endParaRPr lang="en-US" sz="2800" dirty="0"/>
          </a:p>
        </p:txBody>
      </p:sp>
      <p:sp>
        <p:nvSpPr>
          <p:cNvPr id="4" name="Shape 2"/>
          <p:cNvSpPr/>
          <p:nvPr/>
        </p:nvSpPr>
        <p:spPr>
          <a:xfrm>
            <a:off x="3291840" y="1508760"/>
            <a:ext cx="2560320" cy="502920"/>
          </a:xfrm>
          <a:prstGeom prst="roundRect">
            <a:avLst>
              <a:gd name="adj" fmla="val 49091"/>
            </a:avLst>
          </a:prstGeom>
          <a:solidFill>
            <a:srgbClr val="F26B3A"/>
          </a:solidFill>
          <a:ln/>
        </p:spPr>
      </p:sp>
      <p:sp>
        <p:nvSpPr>
          <p:cNvPr id="5" name="Text 3"/>
          <p:cNvSpPr/>
          <p:nvPr/>
        </p:nvSpPr>
        <p:spPr>
          <a:xfrm>
            <a:off x="3291840" y="1508760"/>
            <a:ext cx="2560320" cy="50292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  10-minute exercise</a:t>
            </a:r>
            <a:endParaRPr lang="en-US" sz="1500" dirty="0"/>
          </a:p>
        </p:txBody>
      </p:sp>
      <p:sp>
        <p:nvSpPr>
          <p:cNvPr id="6" name="Text 4"/>
          <p:cNvSpPr/>
          <p:nvPr/>
        </p:nvSpPr>
        <p:spPr>
          <a:xfrm>
            <a:off x="640080" y="2240280"/>
            <a:ext cx="7863840" cy="274320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Download Obsidian, make the four folders, put your first yap in Inbox. Helpers are circulating. Ready?</a:t>
            </a:r>
            <a:endParaRPr lang="en-US" sz="1800" dirty="0"/>
          </a:p>
        </p:txBody>
      </p:sp>
      <p:sp>
        <p:nvSpPr>
          <p:cNvPr id="7" name="Text 5"/>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10 / 20</a:t>
            </a:r>
            <a:endParaRPr lang="en-US" sz="900" dirty="0"/>
          </a:p>
        </p:txBody>
      </p:sp>
      <p:sp>
        <p:nvSpPr>
          <p:cNvPr id="8" name="Text 6"/>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Build a Second Brain · 0:40</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Stuck? Good. Say it out loud.</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Shout out where you got stuck and we fix it together. Where people get stuck is the most useful information in this room.</a:t>
            </a:r>
            <a:endParaRPr lang="en-US" sz="18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11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Build a Second Brain · 0:52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Pop quiz</a:t>
            </a:r>
            <a:endParaRPr lang="en-US" sz="3200" dirty="0"/>
          </a:p>
        </p:txBody>
      </p:sp>
      <p:sp>
        <p:nvSpPr>
          <p:cNvPr id="4" name="Shape 2"/>
          <p:cNvSpPr/>
          <p:nvPr/>
        </p:nvSpPr>
        <p:spPr>
          <a:xfrm>
            <a:off x="822960" y="1508760"/>
            <a:ext cx="7498080" cy="603504"/>
          </a:xfrm>
          <a:prstGeom prst="roundRect">
            <a:avLst>
              <a:gd name="adj" fmla="val 18182"/>
            </a:avLst>
          </a:prstGeom>
          <a:solidFill>
            <a:srgbClr val="FFFDF7"/>
          </a:solidFill>
          <a:ln w="12700">
            <a:solidFill>
              <a:srgbClr val="E7DCC9"/>
            </a:solidFill>
            <a:prstDash val="solid"/>
          </a:ln>
        </p:spPr>
      </p:sp>
      <p:sp>
        <p:nvSpPr>
          <p:cNvPr id="5" name="Text 3"/>
          <p:cNvSpPr/>
          <p:nvPr/>
        </p:nvSpPr>
        <p:spPr>
          <a:xfrm>
            <a:off x="1005840" y="1508760"/>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A  </a:t>
            </a:r>
            <a:pPr indent="0" marL="0">
              <a:buNone/>
            </a:pPr>
            <a:r>
              <a:rPr lang="en-US" sz="1400" dirty="0">
                <a:solidFill>
                  <a:srgbClr val="4A4232"/>
                </a:solidFill>
                <a:latin typeface="Calibri" pitchFamily="34" charset="0"/>
                <a:ea typeface="Calibri" pitchFamily="34" charset="-122"/>
                <a:cs typeface="Calibri" pitchFamily="34" charset="-120"/>
              </a:rPr>
              <a:t>Sort it into the right folders before saving</a:t>
            </a:r>
            <a:endParaRPr lang="en-US" sz="1500" dirty="0"/>
          </a:p>
        </p:txBody>
      </p:sp>
      <p:sp>
        <p:nvSpPr>
          <p:cNvPr id="6" name="Shape 4"/>
          <p:cNvSpPr/>
          <p:nvPr/>
        </p:nvSpPr>
        <p:spPr>
          <a:xfrm>
            <a:off x="822960" y="2221992"/>
            <a:ext cx="7498080" cy="603504"/>
          </a:xfrm>
          <a:prstGeom prst="roundRect">
            <a:avLst>
              <a:gd name="adj" fmla="val 18182"/>
            </a:avLst>
          </a:prstGeom>
          <a:solidFill>
            <a:srgbClr val="FFFDF7"/>
          </a:solidFill>
          <a:ln w="12700">
            <a:solidFill>
              <a:srgbClr val="E7DCC9"/>
            </a:solidFill>
            <a:prstDash val="solid"/>
          </a:ln>
        </p:spPr>
      </p:sp>
      <p:sp>
        <p:nvSpPr>
          <p:cNvPr id="7" name="Text 5"/>
          <p:cNvSpPr/>
          <p:nvPr/>
        </p:nvSpPr>
        <p:spPr>
          <a:xfrm>
            <a:off x="1005840" y="2221992"/>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B  </a:t>
            </a:r>
            <a:pPr indent="0" marL="0">
              <a:buNone/>
            </a:pPr>
            <a:r>
              <a:rPr lang="en-US" sz="1400" dirty="0">
                <a:solidFill>
                  <a:srgbClr val="4A4232"/>
                </a:solidFill>
                <a:latin typeface="Calibri" pitchFamily="34" charset="0"/>
                <a:ea typeface="Calibri" pitchFamily="34" charset="-122"/>
                <a:cs typeface="Calibri" pitchFamily="34" charset="-120"/>
              </a:rPr>
              <a:t>Drop it in Inbox messy and sort later</a:t>
            </a:r>
            <a:endParaRPr lang="en-US" sz="1500" dirty="0"/>
          </a:p>
        </p:txBody>
      </p:sp>
      <p:sp>
        <p:nvSpPr>
          <p:cNvPr id="8" name="Shape 6"/>
          <p:cNvSpPr/>
          <p:nvPr/>
        </p:nvSpPr>
        <p:spPr>
          <a:xfrm>
            <a:off x="822960" y="2935224"/>
            <a:ext cx="7498080" cy="603504"/>
          </a:xfrm>
          <a:prstGeom prst="roundRect">
            <a:avLst>
              <a:gd name="adj" fmla="val 18182"/>
            </a:avLst>
          </a:prstGeom>
          <a:solidFill>
            <a:srgbClr val="FFFDF7"/>
          </a:solidFill>
          <a:ln w="12700">
            <a:solidFill>
              <a:srgbClr val="E7DCC9"/>
            </a:solidFill>
            <a:prstDash val="solid"/>
          </a:ln>
        </p:spPr>
      </p:sp>
      <p:sp>
        <p:nvSpPr>
          <p:cNvPr id="9" name="Text 7"/>
          <p:cNvSpPr/>
          <p:nvPr/>
        </p:nvSpPr>
        <p:spPr>
          <a:xfrm>
            <a:off x="1005840" y="2935224"/>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C  </a:t>
            </a:r>
            <a:pPr indent="0" marL="0">
              <a:buNone/>
            </a:pPr>
            <a:r>
              <a:rPr lang="en-US" sz="1400" dirty="0">
                <a:solidFill>
                  <a:srgbClr val="4A4232"/>
                </a:solidFill>
                <a:latin typeface="Calibri" pitchFamily="34" charset="0"/>
                <a:ea typeface="Calibri" pitchFamily="34" charset="-122"/>
                <a:cs typeface="Calibri" pitchFamily="34" charset="-120"/>
              </a:rPr>
              <a:t>Delete it if it isn't organized</a:t>
            </a:r>
            <a:endParaRPr lang="en-US" sz="1500" dirty="0"/>
          </a:p>
        </p:txBody>
      </p:sp>
      <p:sp>
        <p:nvSpPr>
          <p:cNvPr id="10" name="Text 8"/>
          <p:cNvSpPr/>
          <p:nvPr/>
        </p:nvSpPr>
        <p:spPr>
          <a:xfrm>
            <a:off x="640080" y="3739896"/>
            <a:ext cx="7863840" cy="1243584"/>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It's 7am and your yap is a mess. Where does it go?</a:t>
            </a:r>
            <a:endParaRPr lang="en-US" sz="1800" dirty="0"/>
          </a:p>
        </p:txBody>
      </p:sp>
      <p:sp>
        <p:nvSpPr>
          <p:cNvPr id="11" name="Text 9"/>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12 / 20</a:t>
            </a:r>
            <a:endParaRPr lang="en-US" sz="900" dirty="0"/>
          </a:p>
        </p:txBody>
      </p:sp>
      <p:sp>
        <p:nvSpPr>
          <p:cNvPr id="12" name="Text 10"/>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Build a Second Brain · 0:57</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SNAP cards live in the vault</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End every work session with a four-line note: what I did, where I stopped, next tiny tap, note to future me. Your vault slowly becomes a diary of comebacks.</a:t>
            </a:r>
            <a:endParaRPr lang="en-US" sz="18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13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Build a Second Brain · 1:02</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Here's where it compounds</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The more yaps and SNAP cards in your vault, the more context you can hand the AI. Paste your last five cards and say: warm me up. Next month's second brain is smarter than this month's.</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14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Build a Second Brain · 1:07</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Your vault becomes a map</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400" dirty="0">
                <a:solidFill>
                  <a:srgbClr val="4A4232"/>
                </a:solidFill>
                <a:latin typeface="Calibri" pitchFamily="34" charset="0"/>
                <a:ea typeface="Calibri" pitchFamily="34" charset="-122"/>
                <a:cs typeface="Calibri" pitchFamily="34" charset="-120"/>
              </a:rPr>
              <a:t>Type two square brackets around a name — like this: court case — and Obsidian links the notes. Its graph view then draws your whole vault as a constellation: notes are stars, links are the threads between them. See a live one right now at adhdyap.com/brain-map.html — that's eight weeks of one person's daily yaps.</a:t>
            </a:r>
            <a:endParaRPr lang="en-US" sz="14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15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Build a Second Brain · 1:10</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This scales absurdly far</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Meta built an internal AI second brain on this same folder philosophy: 63,000 installs in three months, by their own account. You're building four folders and a talking habit. Same bones.</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16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Build a Second Brain · 1:12</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What this costs vs the alternatives</a:t>
            </a:r>
            <a:endParaRPr lang="en-US" sz="28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This system:</a:t>
            </a:r>
            <a:pPr indent="0" marL="0">
              <a:buNone/>
            </a:pPr>
            <a:r>
              <a:rPr lang="en-US" sz="1600" dirty="0">
                <a:solidFill>
                  <a:srgbClr val="4A4232"/>
                </a:solidFill>
                <a:latin typeface="Calibri" pitchFamily="34" charset="0"/>
                <a:ea typeface="Calibri" pitchFamily="34" charset="-122"/>
                <a:cs typeface="Calibri" pitchFamily="34" charset="-120"/>
              </a:rPr>
              <a:t> Obsidian free + a free AI app = </a:t>
            </a:r>
            <a:pPr indent="0" marL="0">
              <a:buNone/>
            </a:pPr>
            <a:r>
              <a:rPr lang="en-US" sz="1600" b="1" dirty="0">
                <a:solidFill>
                  <a:srgbClr val="4A4232"/>
                </a:solidFill>
                <a:latin typeface="Calibri" pitchFamily="34" charset="0"/>
                <a:ea typeface="Calibri" pitchFamily="34" charset="-122"/>
                <a:cs typeface="Calibri" pitchFamily="34" charset="-120"/>
              </a:rPr>
              <a:t>$0</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Notion AI:</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needs the $20+/month Business plan for full AI.</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Mem:</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$12/month, $99/month for the agent tier.</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Reflect:</a:t>
            </a:r>
            <a:pPr indent="0" marL="0">
              <a:buNone/>
            </a:pPr>
            <a:r>
              <a:rPr lang="en-US" sz="1600" dirty="0">
                <a:solidFill>
                  <a:srgbClr val="4A4232"/>
                </a:solidFill>
                <a:latin typeface="Calibri" pitchFamily="34" charset="0"/>
                <a:ea typeface="Calibri" pitchFamily="34" charset="-122"/>
                <a:cs typeface="Calibri" pitchFamily="34" charset="-120"/>
              </a:rPr>
              <a:t> $10/month. </a:t>
            </a:r>
            <a:pPr indent="0" marL="0">
              <a:buNone/>
            </a:pPr>
            <a:r>
              <a:rPr lang="en-US" sz="1600" b="1" dirty="0">
                <a:solidFill>
                  <a:srgbClr val="4A4232"/>
                </a:solidFill>
                <a:latin typeface="Calibri" pitchFamily="34" charset="0"/>
                <a:ea typeface="Calibri" pitchFamily="34" charset="-122"/>
                <a:cs typeface="Calibri" pitchFamily="34" charset="-120"/>
              </a:rPr>
              <a:t>Tana:</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$20 to $30/month.</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Vendor pages, July 2026. The method matters more than the tool.</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17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Build a Second Brain · 1:16</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rules still apply</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Your vault is private, but the AI chat isn't your vault. Postcard rule when you paste. AI can be wrong. A second brain supports your first one, it doesn't treat it.</a:t>
            </a:r>
            <a:endParaRPr lang="en-US" sz="18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18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Build a Second Brain · 1:20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Build a Second Brain</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A brain that lives outside your head, built from a free app, four folders, and one talking habit a day. By the end of class, yours will exist.</a:t>
            </a:r>
            <a:endParaRPr lang="en-US" sz="18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Build a Second Brain · 0:00</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Your first week</a:t>
            </a:r>
            <a:endParaRPr lang="en-US" sz="32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Day 1</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Build the vault (you just did) + one yap</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Day 2</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Morning yap, let AI map it, file two notes</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Day 3</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First SNAP card at the end of work</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Day 4</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Restart from that card. Feel the difference.</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Day 5</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Yap about a meeting or call afterward, file it</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Day 6</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Ask AI: what patterns do you see in this week's yaps?</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Day 7</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Delete nothing, reorganize nothing. It's an inbox, not a museum.</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19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Build a Second Brain · 1:23</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B2632"/>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FBF6EC"/>
                </a:solidFill>
                <a:latin typeface="Calibri" pitchFamily="34" charset="0"/>
                <a:ea typeface="Calibri" pitchFamily="34" charset="-122"/>
                <a:cs typeface="Calibri" pitchFamily="34" charset="-120"/>
              </a:rPr>
              <a:t>One habit. Four folders.</a:t>
            </a:r>
            <a:endParaRPr lang="en-US" sz="3200" dirty="0"/>
          </a:p>
        </p:txBody>
      </p:sp>
      <p:sp>
        <p:nvSpPr>
          <p:cNvPr id="4" name="Text 2"/>
          <p:cNvSpPr/>
          <p:nvPr/>
        </p:nvSpPr>
        <p:spPr>
          <a:xfrm>
            <a:off x="457200" y="1508760"/>
            <a:ext cx="8229600" cy="1051560"/>
          </a:xfrm>
          <a:prstGeom prst="rect">
            <a:avLst/>
          </a:prstGeom>
          <a:noFill/>
          <a:ln/>
        </p:spPr>
        <p:txBody>
          <a:bodyPr wrap="square" rtlCol="0" anchor="ctr"/>
          <a:lstStyle/>
          <a:p>
            <a:pPr algn="ctr" indent="0" marL="0">
              <a:buNone/>
            </a:pPr>
            <a:r>
              <a:rPr lang="en-US" sz="4000" b="1" dirty="0">
                <a:solidFill>
                  <a:srgbClr val="2A78D6"/>
                </a:solidFill>
                <a:latin typeface="Calibri" pitchFamily="34" charset="0"/>
                <a:ea typeface="Calibri" pitchFamily="34" charset="-122"/>
                <a:cs typeface="Calibri" pitchFamily="34" charset="-120"/>
              </a:rPr>
              <a:t>YAP</a:t>
            </a:r>
            <a:pPr algn="ctr" indent="0" marL="0">
              <a:buNone/>
            </a:pPr>
            <a:r>
              <a:rPr lang="en-US" sz="3600" dirty="0">
                <a:solidFill>
                  <a:srgbClr val="3B4E66"/>
                </a:solidFill>
                <a:latin typeface="Calibri" pitchFamily="34" charset="0"/>
                <a:ea typeface="Calibri" pitchFamily="34" charset="-122"/>
                <a:cs typeface="Calibri" pitchFamily="34" charset="-120"/>
              </a:rPr>
              <a:t>  ·  </a:t>
            </a:r>
            <a:pPr algn="ctr" indent="0" marL="0">
              <a:buNone/>
            </a:pPr>
            <a:r>
              <a:rPr lang="en-US" sz="4000" b="1" dirty="0">
                <a:solidFill>
                  <a:srgbClr val="1BAF7A"/>
                </a:solidFill>
                <a:latin typeface="Calibri" pitchFamily="34" charset="0"/>
                <a:ea typeface="Calibri" pitchFamily="34" charset="-122"/>
                <a:cs typeface="Calibri" pitchFamily="34" charset="-120"/>
              </a:rPr>
              <a:t>MAP</a:t>
            </a:r>
            <a:pPr algn="ctr" indent="0" marL="0">
              <a:buNone/>
            </a:pPr>
            <a:r>
              <a:rPr lang="en-US" sz="3600" dirty="0">
                <a:solidFill>
                  <a:srgbClr val="3B4E66"/>
                </a:solidFill>
                <a:latin typeface="Calibri" pitchFamily="34" charset="0"/>
                <a:ea typeface="Calibri" pitchFamily="34" charset="-122"/>
                <a:cs typeface="Calibri" pitchFamily="34" charset="-120"/>
              </a:rPr>
              <a:t>  ·  </a:t>
            </a:r>
            <a:pPr algn="ctr" indent="0" marL="0">
              <a:buNone/>
            </a:pPr>
            <a:r>
              <a:rPr lang="en-US" sz="4000" b="1" dirty="0">
                <a:solidFill>
                  <a:srgbClr val="EDA100"/>
                </a:solidFill>
                <a:latin typeface="Calibri" pitchFamily="34" charset="0"/>
                <a:ea typeface="Calibri" pitchFamily="34" charset="-122"/>
                <a:cs typeface="Calibri" pitchFamily="34" charset="-120"/>
              </a:rPr>
              <a:t>TAP</a:t>
            </a:r>
            <a:pPr algn="ctr" indent="0" marL="0">
              <a:buNone/>
            </a:pPr>
            <a:r>
              <a:rPr lang="en-US" sz="3600" dirty="0">
                <a:solidFill>
                  <a:srgbClr val="3B4E66"/>
                </a:solidFill>
                <a:latin typeface="Calibri" pitchFamily="34" charset="0"/>
                <a:ea typeface="Calibri" pitchFamily="34" charset="-122"/>
                <a:cs typeface="Calibri" pitchFamily="34" charset="-120"/>
              </a:rPr>
              <a:t>  ·  </a:t>
            </a:r>
            <a:pPr algn="ctr" indent="0" marL="0">
              <a:buNone/>
            </a:pPr>
            <a:r>
              <a:rPr lang="en-US" sz="4000" b="1" dirty="0">
                <a:solidFill>
                  <a:srgbClr val="4A3AA7"/>
                </a:solidFill>
                <a:latin typeface="Calibri" pitchFamily="34" charset="0"/>
                <a:ea typeface="Calibri" pitchFamily="34" charset="-122"/>
                <a:cs typeface="Calibri" pitchFamily="34" charset="-120"/>
              </a:rPr>
              <a:t>SNAP</a:t>
            </a:r>
            <a:endParaRPr lang="en-US" sz="4000" dirty="0"/>
          </a:p>
        </p:txBody>
      </p:sp>
      <p:sp>
        <p:nvSpPr>
          <p:cNvPr id="5" name="Text 3"/>
          <p:cNvSpPr/>
          <p:nvPr/>
        </p:nvSpPr>
        <p:spPr>
          <a:xfrm>
            <a:off x="640080" y="2743200"/>
            <a:ext cx="7863840" cy="2240280"/>
          </a:xfrm>
          <a:prstGeom prst="rect">
            <a:avLst/>
          </a:prstGeom>
          <a:noFill/>
          <a:ln/>
        </p:spPr>
        <p:txBody>
          <a:bodyPr wrap="square" rtlCol="0" anchor="t"/>
          <a:lstStyle/>
          <a:p>
            <a:pPr indent="0" marL="0">
              <a:buNone/>
            </a:pPr>
            <a:r>
              <a:rPr lang="en-US" sz="1800" dirty="0">
                <a:solidFill>
                  <a:srgbClr val="C6CFDA"/>
                </a:solidFill>
                <a:latin typeface="Calibri" pitchFamily="34" charset="0"/>
                <a:ea typeface="Calibri" pitchFamily="34" charset="-122"/>
                <a:cs typeface="Calibri" pitchFamily="34" charset="-120"/>
              </a:rPr>
              <a:t>That's a second brain you'll actually keep.</a:t>
            </a:r>
            <a:endParaRPr lang="en-US" sz="1800" dirty="0"/>
          </a:p>
        </p:txBody>
      </p:sp>
      <p:sp>
        <p:nvSpPr>
          <p:cNvPr id="6" name="Text 4"/>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7C8DA0"/>
                </a:solidFill>
                <a:latin typeface="Calibri" pitchFamily="34" charset="0"/>
                <a:ea typeface="Calibri" pitchFamily="34" charset="-122"/>
                <a:cs typeface="Calibri" pitchFamily="34" charset="-120"/>
              </a:rPr>
              <a:t>20 / 20</a:t>
            </a:r>
            <a:endParaRPr lang="en-US" sz="900" dirty="0"/>
          </a:p>
        </p:txBody>
      </p:sp>
      <p:sp>
        <p:nvSpPr>
          <p:cNvPr id="7" name="Text 5"/>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7C8DA0"/>
                </a:solidFill>
                <a:latin typeface="Calibri" pitchFamily="34" charset="0"/>
                <a:ea typeface="Calibri" pitchFamily="34" charset="-122"/>
                <a:cs typeface="Calibri" pitchFamily="34" charset="-120"/>
              </a:rPr>
              <a:t>🗄️ Build a Second Brain · 1:28</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backpack problem</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Your brain is a backpack stuffed with a hundred crumpled papers. You can't find your homework in there. Working memory is a small table: every new thing shoves an old thing off the edge.</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2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Build a Second Brain · 0:04</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A second brain is just… outside</a:t>
            </a:r>
            <a:endParaRPr lang="en-US" sz="28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A place outside your head where the papers live. Notebooks did it for centuries. The Bullet Journal was invented by Ryder Carroll for his own ADHD. ADHD people have always built their own tools.</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3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Build a Second Brain · 0:09</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2026 plot twist</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Tiago Forte, the man who coined Building a Second Brain, stopped teaching his own course when ChatGPT landed and spent about three years rebuilding it around AI. The outside brain talks back now.</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4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Build a Second Brain · 0:14</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Why Obsidian</a:t>
            </a:r>
            <a:endParaRPr lang="en-US" sz="32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Free</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for personal use. Start at zero dollars.</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Your files stay on your computer.</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The postcard rule is built into the architecture.</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Plain text forever.</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Your notes will outlive every app trend.</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5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Build a Second Brain · 0:19</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honest catch</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Even Forte calls Obsidian too complex, like a programmer's tool. He's right, if you install fifty plugins and build a wiki. So we won't. We use it stupid-simple.</a:t>
            </a:r>
            <a:endParaRPr lang="en-US" sz="18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6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Build a Second Brain · 0:24</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Four folders. That's the whole system.</a:t>
            </a:r>
            <a:endParaRPr lang="en-US" sz="28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Inbox</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the catching folder. Every yap lands here first.</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Projects</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things with a finish line.</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Areas</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things you keep up forever: health, money, family.</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Resources</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things you look up later.</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7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Build a Second Brain · 0:27</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daily yap</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Every morning: sixty seconds, one new note in Inbox, talked not typed. Phone dictation is free and good. The capture law: if it's not instant, it won't get done.</a:t>
            </a:r>
            <a:endParaRPr lang="en-US" sz="18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8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Build a Second Brain · 0:32</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 a Second Brain</dc:title>
  <dc:subject>PptxGenJS Presentation</dc:subject>
  <dc:creator>ADHDyap</dc:creator>
  <cp:lastModifiedBy>ADHDyap</cp:lastModifiedBy>
  <cp:revision>1</cp:revision>
  <dcterms:created xsi:type="dcterms:W3CDTF">2026-07-19T01:56:50Z</dcterms:created>
  <dcterms:modified xsi:type="dcterms:W3CDTF">2026-07-19T01:56:50Z</dcterms:modified>
</cp:coreProperties>
</file>