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 deck with live timers, quizzes and confetti: adhdyap.com/deck.html?deck=mac-mini-brain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0:42
ANSWER: B — Show its plan and wait for your approval before moving anything. Why: Never a silent move. The moment an automation moves files without showing you, you stop trusting your own brain — and a second brain you don't trust is a second pile.
Let the room vote by hands before revealing.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0:46
Start a 10-minute timer. (Web deck adds a 3-2-1 count-in.)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0:58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0" y="640080"/>
            <a:ext cx="9144000" cy="1005840"/>
          </a:xfrm>
          <a:prstGeom prst="rect">
            <a:avLst/>
          </a:prstGeom>
          <a:noFill/>
          <a:ln/>
        </p:spPr>
        <p:txBody>
          <a:bodyPr wrap="square" rtlCol="0" anchor="ctr"/>
          <a:lstStyle/>
          <a:p>
            <a:pPr algn="ctr" indent="0" marL="0">
              <a:buNone/>
            </a:pPr>
            <a:r>
              <a:rPr lang="en-US" sz="5400" dirty="0">
                <a:solidFill>
                  <a:srgbClr val="000000"/>
                </a:solidFill>
                <a:latin typeface="Calibri" pitchFamily="34" charset="0"/>
                <a:ea typeface="Calibri" pitchFamily="34" charset="-122"/>
                <a:cs typeface="Calibri" pitchFamily="34" charset="-120"/>
              </a:rPr>
              <a:t>🖥️</a:t>
            </a:r>
            <a:endParaRPr lang="en-US" sz="5400" dirty="0"/>
          </a:p>
        </p:txBody>
      </p:sp>
      <p:sp>
        <p:nvSpPr>
          <p:cNvPr id="3" name="Text 1"/>
          <p:cNvSpPr/>
          <p:nvPr/>
        </p:nvSpPr>
        <p:spPr>
          <a:xfrm>
            <a:off x="548640" y="1737360"/>
            <a:ext cx="8046720" cy="1188720"/>
          </a:xfrm>
          <a:prstGeom prst="rect">
            <a:avLst/>
          </a:prstGeom>
          <a:noFill/>
          <a:ln/>
        </p:spPr>
        <p:txBody>
          <a:bodyPr wrap="square" rtlCol="0" anchor="ctr"/>
          <a:lstStyle/>
          <a:p>
            <a:pPr algn="ctr" indent="0" marL="0">
              <a:buNone/>
            </a:pPr>
            <a:r>
              <a:rPr lang="en-US" sz="4000" b="1" dirty="0">
                <a:solidFill>
                  <a:srgbClr val="FBF6EC"/>
                </a:solidFill>
                <a:latin typeface="Calibri" pitchFamily="34" charset="0"/>
                <a:ea typeface="Calibri" pitchFamily="34" charset="-122"/>
                <a:cs typeface="Calibri" pitchFamily="34" charset="-120"/>
              </a:rPr>
              <a:t>The 2-Hour Brain, on a Mac mini</a:t>
            </a:r>
            <a:endParaRPr lang="en-US" sz="4000" dirty="0"/>
          </a:p>
        </p:txBody>
      </p:sp>
      <p:sp>
        <p:nvSpPr>
          <p:cNvPr id="4" name="Text 2"/>
          <p:cNvSpPr/>
          <p:nvPr/>
        </p:nvSpPr>
        <p:spPr>
          <a:xfrm>
            <a:off x="1097280" y="2880360"/>
            <a:ext cx="6949440" cy="548640"/>
          </a:xfrm>
          <a:prstGeom prst="rect">
            <a:avLst/>
          </a:prstGeom>
          <a:noFill/>
          <a:ln/>
        </p:spPr>
        <p:txBody>
          <a:bodyPr wrap="square" rtlCol="0" anchor="ctr"/>
          <a:lstStyle/>
          <a:p>
            <a:pPr algn="ctr" indent="0" marL="0">
              <a:buNone/>
            </a:pPr>
            <a:r>
              <a:rPr lang="en-US" sz="1600" dirty="0">
                <a:solidFill>
                  <a:srgbClr val="C6CFDA"/>
                </a:solidFill>
                <a:latin typeface="Calibri" pitchFamily="34" charset="0"/>
                <a:ea typeface="Calibri" pitchFamily="34" charset="-122"/>
                <a:cs typeface="Calibri" pitchFamily="34" charset="-120"/>
              </a:rPr>
              <a:t>Deep-dive class · A second brain with a body, a pulse, and a janitor.</a:t>
            </a:r>
            <a:endParaRPr lang="en-US" sz="1600" dirty="0"/>
          </a:p>
        </p:txBody>
      </p:sp>
      <p:sp>
        <p:nvSpPr>
          <p:cNvPr id="5" name="Text 3"/>
          <p:cNvSpPr/>
          <p:nvPr/>
        </p:nvSpPr>
        <p:spPr>
          <a:xfrm>
            <a:off x="1097280" y="3657600"/>
            <a:ext cx="6949440" cy="365760"/>
          </a:xfrm>
          <a:prstGeom prst="rect">
            <a:avLst/>
          </a:prstGeom>
          <a:noFill/>
          <a:ln/>
        </p:spPr>
        <p:txBody>
          <a:bodyPr wrap="square" rtlCol="0" anchor="ctr"/>
          <a:lstStyle/>
          <a:p>
            <a:pPr algn="ctr" indent="0" marL="0">
              <a:buNone/>
            </a:pPr>
            <a:r>
              <a:rPr lang="en-US" sz="1200" dirty="0">
                <a:solidFill>
                  <a:srgbClr val="2A9D8F"/>
                </a:solidFill>
                <a:latin typeface="Calibri" pitchFamily="34" charset="0"/>
                <a:ea typeface="Calibri" pitchFamily="34" charset="-122"/>
                <a:cs typeface="Calibri" pitchFamily="34" charset="-120"/>
              </a:rPr>
              <a:t>90 minutes · 19 slides · adhdyap.com</a:t>
            </a:r>
            <a:endParaRPr lang="en-US" sz="1200" dirty="0"/>
          </a:p>
        </p:txBody>
      </p:sp>
      <p:sp>
        <p:nvSpPr>
          <p:cNvPr id="6" name="Text 4"/>
          <p:cNvSpPr/>
          <p:nvPr/>
        </p:nvSpPr>
        <p:spPr>
          <a:xfrm>
            <a:off x="1097280" y="4617720"/>
            <a:ext cx="6949440" cy="320040"/>
          </a:xfrm>
          <a:prstGeom prst="rect">
            <a:avLst/>
          </a:prstGeom>
          <a:noFill/>
          <a:ln/>
        </p:spPr>
        <p:txBody>
          <a:bodyPr wrap="square" rtlCol="0" anchor="ctr"/>
          <a:lstStyle/>
          <a:p>
            <a:pPr algn="ctr" indent="0" marL="0">
              <a:buNone/>
            </a:pPr>
            <a:r>
              <a:rPr lang="en-US" sz="1000" dirty="0">
                <a:solidFill>
                  <a:srgbClr val="7C8DA0"/>
                </a:solidFill>
                <a:latin typeface="Calibri" pitchFamily="34" charset="0"/>
                <a:ea typeface="Calibri" pitchFamily="34" charset="-122"/>
                <a:cs typeface="Calibri" pitchFamily="34" charset="-120"/>
              </a:rPr>
              <a:t>Created by Alex Tiratsuyan &amp; Doug Wong</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Capture from anywhere: the voice pipeline</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400" dirty="0">
                <a:solidFill>
                  <a:srgbClr val="4A4232"/>
                </a:solidFill>
                <a:latin typeface="Calibri" pitchFamily="34" charset="0"/>
                <a:ea typeface="Calibri" pitchFamily="34" charset="-122"/>
                <a:cs typeface="Calibri" pitchFamily="34" charset="-120"/>
              </a:rPr>
              <a:t>The phone is the front door. A voice memo or dictated note drops into a synced folder, the folder syncs home to the mini, the janitor files it in the morning. Free sync tools do this between your phone and the box. The capture law hasn't changed: if it's not instant, it won't get done. Talking is instant.</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9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0:34</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Privacy at the architecture level</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Your vault lives on </a:t>
            </a:r>
            <a:pPr indent="0" marL="0">
              <a:buNone/>
            </a:pPr>
            <a:r>
              <a:rPr lang="en-US" sz="1600" b="1" dirty="0">
                <a:solidFill>
                  <a:srgbClr val="4A4232"/>
                </a:solidFill>
                <a:latin typeface="Calibri" pitchFamily="34" charset="0"/>
                <a:ea typeface="Calibri" pitchFamily="34" charset="-122"/>
                <a:cs typeface="Calibri" pitchFamily="34" charset="-120"/>
              </a:rPr>
              <a:t>your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hardware. That's not a feature, it's the foundation.</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The AI chat window is not your vault — postcard rule every time you paste.</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Fake names in prompts: Person A, Company B, Project X.</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No medical, legal, or money details. Some things stay between you and humans.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10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0:38</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Pop quiz</a:t>
            </a:r>
            <a:endParaRPr lang="en-US" sz="3200" dirty="0"/>
          </a:p>
        </p:txBody>
      </p:sp>
      <p:sp>
        <p:nvSpPr>
          <p:cNvPr id="4" name="Shape 2"/>
          <p:cNvSpPr/>
          <p:nvPr/>
        </p:nvSpPr>
        <p:spPr>
          <a:xfrm>
            <a:off x="822960" y="1508760"/>
            <a:ext cx="7498080" cy="603504"/>
          </a:xfrm>
          <a:prstGeom prst="roundRect">
            <a:avLst>
              <a:gd name="adj" fmla="val 18182"/>
            </a:avLst>
          </a:prstGeom>
          <a:solidFill>
            <a:srgbClr val="FFFDF7"/>
          </a:solidFill>
          <a:ln w="12700">
            <a:solidFill>
              <a:srgbClr val="E7DCC9"/>
            </a:solidFill>
            <a:prstDash val="solid"/>
          </a:ln>
        </p:spPr>
      </p:sp>
      <p:sp>
        <p:nvSpPr>
          <p:cNvPr id="5" name="Text 3"/>
          <p:cNvSpPr/>
          <p:nvPr/>
        </p:nvSpPr>
        <p:spPr>
          <a:xfrm>
            <a:off x="1005840" y="1508760"/>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A  </a:t>
            </a:r>
            <a:pPr indent="0" marL="0">
              <a:buNone/>
            </a:pPr>
            <a:r>
              <a:rPr lang="en-US" sz="1400" dirty="0">
                <a:solidFill>
                  <a:srgbClr val="4A4232"/>
                </a:solidFill>
                <a:latin typeface="Calibri" pitchFamily="34" charset="0"/>
                <a:ea typeface="Calibri" pitchFamily="34" charset="-122"/>
                <a:cs typeface="Calibri" pitchFamily="34" charset="-120"/>
              </a:rPr>
              <a:t>File things automatically without asking, that's the whole point</a:t>
            </a:r>
            <a:endParaRPr lang="en-US" sz="1500" dirty="0"/>
          </a:p>
        </p:txBody>
      </p:sp>
      <p:sp>
        <p:nvSpPr>
          <p:cNvPr id="6" name="Shape 4"/>
          <p:cNvSpPr/>
          <p:nvPr/>
        </p:nvSpPr>
        <p:spPr>
          <a:xfrm>
            <a:off x="822960" y="2221992"/>
            <a:ext cx="7498080" cy="603504"/>
          </a:xfrm>
          <a:prstGeom prst="roundRect">
            <a:avLst>
              <a:gd name="adj" fmla="val 18182"/>
            </a:avLst>
          </a:prstGeom>
          <a:solidFill>
            <a:srgbClr val="FFFDF7"/>
          </a:solidFill>
          <a:ln w="12700">
            <a:solidFill>
              <a:srgbClr val="E7DCC9"/>
            </a:solidFill>
            <a:prstDash val="solid"/>
          </a:ln>
        </p:spPr>
      </p:sp>
      <p:sp>
        <p:nvSpPr>
          <p:cNvPr id="7" name="Text 5"/>
          <p:cNvSpPr/>
          <p:nvPr/>
        </p:nvSpPr>
        <p:spPr>
          <a:xfrm>
            <a:off x="1005840" y="2221992"/>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B  </a:t>
            </a:r>
            <a:pPr indent="0" marL="0">
              <a:buNone/>
            </a:pPr>
            <a:r>
              <a:rPr lang="en-US" sz="1400" dirty="0">
                <a:solidFill>
                  <a:srgbClr val="4A4232"/>
                </a:solidFill>
                <a:latin typeface="Calibri" pitchFamily="34" charset="0"/>
                <a:ea typeface="Calibri" pitchFamily="34" charset="-122"/>
                <a:cs typeface="Calibri" pitchFamily="34" charset="-120"/>
              </a:rPr>
              <a:t>Show its plan and wait for your approval before moving anything</a:t>
            </a:r>
            <a:endParaRPr lang="en-US" sz="1500" dirty="0"/>
          </a:p>
        </p:txBody>
      </p:sp>
      <p:sp>
        <p:nvSpPr>
          <p:cNvPr id="8" name="Shape 6"/>
          <p:cNvSpPr/>
          <p:nvPr/>
        </p:nvSpPr>
        <p:spPr>
          <a:xfrm>
            <a:off x="822960" y="2935224"/>
            <a:ext cx="7498080" cy="603504"/>
          </a:xfrm>
          <a:prstGeom prst="roundRect">
            <a:avLst>
              <a:gd name="adj" fmla="val 18182"/>
            </a:avLst>
          </a:prstGeom>
          <a:solidFill>
            <a:srgbClr val="FFFDF7"/>
          </a:solidFill>
          <a:ln w="12700">
            <a:solidFill>
              <a:srgbClr val="E7DCC9"/>
            </a:solidFill>
            <a:prstDash val="solid"/>
          </a:ln>
        </p:spPr>
      </p:sp>
      <p:sp>
        <p:nvSpPr>
          <p:cNvPr id="9" name="Text 7"/>
          <p:cNvSpPr/>
          <p:nvPr/>
        </p:nvSpPr>
        <p:spPr>
          <a:xfrm>
            <a:off x="1005840" y="2935224"/>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C  </a:t>
            </a:r>
            <a:pPr indent="0" marL="0">
              <a:buNone/>
            </a:pPr>
            <a:r>
              <a:rPr lang="en-US" sz="1400" dirty="0">
                <a:solidFill>
                  <a:srgbClr val="4A4232"/>
                </a:solidFill>
                <a:latin typeface="Calibri" pitchFamily="34" charset="0"/>
                <a:ea typeface="Calibri" pitchFamily="34" charset="-122"/>
                <a:cs typeface="Calibri" pitchFamily="34" charset="-120"/>
              </a:rPr>
              <a:t>Delete old notes to keep the vault tidy</a:t>
            </a:r>
            <a:endParaRPr lang="en-US" sz="1500" dirty="0"/>
          </a:p>
        </p:txBody>
      </p:sp>
      <p:sp>
        <p:nvSpPr>
          <p:cNvPr id="10" name="Text 8"/>
          <p:cNvSpPr/>
          <p:nvPr/>
        </p:nvSpPr>
        <p:spPr>
          <a:xfrm>
            <a:off x="640080" y="3739896"/>
            <a:ext cx="7863840" cy="1243584"/>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What should the filing automation ALWAYS do?</a:t>
            </a:r>
            <a:endParaRPr lang="en-US" sz="1800" dirty="0"/>
          </a:p>
        </p:txBody>
      </p:sp>
      <p:sp>
        <p:nvSpPr>
          <p:cNvPr id="11" name="Text 9"/>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11 / 19</a:t>
            </a:r>
            <a:endParaRPr lang="en-US" sz="900" dirty="0"/>
          </a:p>
        </p:txBody>
      </p:sp>
      <p:sp>
        <p:nvSpPr>
          <p:cNvPr id="12" name="Text 10"/>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0:42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Sprint: write your janitor's rulebook</a:t>
            </a:r>
            <a:endParaRPr lang="en-US" sz="2800" dirty="0"/>
          </a:p>
        </p:txBody>
      </p:sp>
      <p:sp>
        <p:nvSpPr>
          <p:cNvPr id="4" name="Shape 2"/>
          <p:cNvSpPr/>
          <p:nvPr/>
        </p:nvSpPr>
        <p:spPr>
          <a:xfrm>
            <a:off x="3291840" y="1508760"/>
            <a:ext cx="2560320" cy="502920"/>
          </a:xfrm>
          <a:prstGeom prst="roundRect">
            <a:avLst>
              <a:gd name="adj" fmla="val 49091"/>
            </a:avLst>
          </a:prstGeom>
          <a:solidFill>
            <a:srgbClr val="F26B3A"/>
          </a:solidFill>
          <a:ln/>
        </p:spPr>
      </p:sp>
      <p:sp>
        <p:nvSpPr>
          <p:cNvPr id="5" name="Text 3"/>
          <p:cNvSpPr/>
          <p:nvPr/>
        </p:nvSpPr>
        <p:spPr>
          <a:xfrm>
            <a:off x="3291840" y="1508760"/>
            <a:ext cx="25603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  10-minute exercise</a:t>
            </a:r>
            <a:endParaRPr lang="en-US" sz="1500" dirty="0"/>
          </a:p>
        </p:txBody>
      </p:sp>
      <p:sp>
        <p:nvSpPr>
          <p:cNvPr id="6" name="Text 4"/>
          <p:cNvSpPr/>
          <p:nvPr/>
        </p:nvSpPr>
        <p:spPr>
          <a:xfrm>
            <a:off x="640080" y="2240280"/>
            <a:ext cx="7863840" cy="274320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Ten minutes, everyone, together. On paper or in a note: your four folders, then five real captures from your week — and where each should have gone. That list IS the instructions you'll hand your AI. You're not learning to code; you're writing house rules in plain English.</a:t>
            </a:r>
            <a:endParaRPr lang="en-US" sz="1600" dirty="0"/>
          </a:p>
        </p:txBody>
      </p:sp>
      <p:sp>
        <p:nvSpPr>
          <p:cNvPr id="7" name="Text 5"/>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12 / 19</a:t>
            </a:r>
            <a:endParaRPr lang="en-US" sz="900" dirty="0"/>
          </a:p>
        </p:txBody>
      </p:sp>
      <p:sp>
        <p:nvSpPr>
          <p:cNvPr id="8" name="Text 6"/>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0:46</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Read me your rules</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A few volunteers: one capture and where it goes. Notice how different everyone's rules are — that's the point. The machine adapts to your brain, not the other way around. Nobody's rulebook is wrong.</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13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0:58</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librarian's magic trick</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The weekly sweep is designed to be spooky-good: three scattered notes about the same idea — one from a Tuesday yap, one from an article, one from a 2am thought — come back Sunday as one drafted page with the connections already made. Your vault starts writing back to you.</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14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1:02</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The flywheel: express feeds capture</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400" dirty="0">
                <a:solidFill>
                  <a:srgbClr val="4A4232"/>
                </a:solidFill>
                <a:latin typeface="Calibri" pitchFamily="34" charset="0"/>
                <a:ea typeface="Calibri" pitchFamily="34" charset="-122"/>
                <a:cs typeface="Calibri" pitchFamily="34" charset="-120"/>
              </a:rPr>
              <a:t>Everything you make — a post, a script, an email you're proud of — goes back into the vault. Next month's brain has this month's wins in it. The system compounds. Meta built an internal AI second brain on the same folder philosophy; by their own account it reached 63,000 installs in three months. Yours only needs one very important user.</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15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1:07</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What this costs vs. renting a brain</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This setup:</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a one-time small computer + an AI subscription + free sync tools.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Notion AI:</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$20+ a month forever, full AI behind the Business tier.</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Mem:</a:t>
            </a:r>
            <a:pPr indent="0" marL="0">
              <a:buNone/>
            </a:pPr>
            <a:r>
              <a:rPr lang="en-US" sz="1600" dirty="0">
                <a:solidFill>
                  <a:srgbClr val="4A4232"/>
                </a:solidFill>
                <a:latin typeface="Calibri" pitchFamily="34" charset="0"/>
                <a:ea typeface="Calibri" pitchFamily="34" charset="-122"/>
                <a:cs typeface="Calibri" pitchFamily="34" charset="-120"/>
              </a:rPr>
              <a:t> $12–99 a month. </a:t>
            </a:r>
            <a:pPr indent="0" marL="0">
              <a:buNone/>
            </a:pPr>
            <a:r>
              <a:rPr lang="en-US" sz="1600" b="1" dirty="0">
                <a:solidFill>
                  <a:srgbClr val="4A4232"/>
                </a:solidFill>
                <a:latin typeface="Calibri" pitchFamily="34" charset="0"/>
                <a:ea typeface="Calibri" pitchFamily="34" charset="-122"/>
                <a:cs typeface="Calibri" pitchFamily="34" charset="-120"/>
              </a:rPr>
              <a:t>Tana:</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$20–120 a month.</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Vendor pages, July 2026 — prices drift. The deeper difference: their files live in their cloud. Yours live on your shelf.</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16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1:12</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honest limits</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Setup is a weekend project, not two hours — budget for that honestly.</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The automations here are a </a:t>
            </a:r>
            <a:pPr indent="0" marL="0">
              <a:buNone/>
            </a:pPr>
            <a:r>
              <a:rPr lang="en-US" sz="1600" b="1" dirty="0">
                <a:solidFill>
                  <a:srgbClr val="4A4232"/>
                </a:solidFill>
                <a:latin typeface="Calibri" pitchFamily="34" charset="0"/>
                <a:ea typeface="Calibri" pitchFamily="34" charset="-122"/>
                <a:cs typeface="Calibri" pitchFamily="34" charset="-120"/>
              </a:rPr>
              <a:t>roadmap I'm installing in my own vault right now</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I teach what I run, and I'll tell you which parts are live as of class day.</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Agents make mistakes. The approval gate isn't training wheels, it's the design.</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And none of this treats ADHD. It catches what your working memory drops — that's the whole, honest promise.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17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1:16</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Your first seven days</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400" b="1" dirty="0">
                <a:solidFill>
                  <a:srgbClr val="4A4232"/>
                </a:solidFill>
                <a:latin typeface="Calibri" pitchFamily="34" charset="0"/>
                <a:ea typeface="Calibri" pitchFamily="34" charset="-122"/>
                <a:cs typeface="Calibri" pitchFamily="34" charset="-120"/>
              </a:rPr>
              <a:t>Day 1</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Class 2 vault built? Good. Pick the machine: the laptop you own, or order the mini.</a:t>
            </a:r>
            <a:endParaRPr lang="en-US" sz="1400" dirty="0"/>
          </a:p>
          <a:p>
            <a:pPr marL="177800" indent="-177800">
              <a:buSzPct val="100000"/>
              <a:buChar char="•"/>
            </a:pPr>
            <a:r>
              <a:rPr lang="en-US" sz="1400" b="1" dirty="0">
                <a:solidFill>
                  <a:srgbClr val="4A4232"/>
                </a:solidFill>
                <a:latin typeface="Calibri" pitchFamily="34" charset="0"/>
                <a:ea typeface="Calibri" pitchFamily="34" charset="-122"/>
                <a:cs typeface="Calibri" pitchFamily="34" charset="-120"/>
              </a:rPr>
              <a:t>Day 2</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Install the AI command center and let it read one folder.</a:t>
            </a:r>
            <a:endParaRPr lang="en-US" sz="1400" dirty="0"/>
          </a:p>
          <a:p>
            <a:pPr marL="177800" indent="-177800">
              <a:buSzPct val="100000"/>
              <a:buChar char="•"/>
            </a:pPr>
            <a:r>
              <a:rPr lang="en-US" sz="1400" b="1" dirty="0">
                <a:solidFill>
                  <a:srgbClr val="4A4232"/>
                </a:solidFill>
                <a:latin typeface="Calibri" pitchFamily="34" charset="0"/>
                <a:ea typeface="Calibri" pitchFamily="34" charset="-122"/>
                <a:cs typeface="Calibri" pitchFamily="34" charset="-120"/>
              </a:rPr>
              <a:t>Day 3</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Hand it your janitor rulebook from tonight's sprint.</a:t>
            </a:r>
            <a:endParaRPr lang="en-US" sz="1400" dirty="0"/>
          </a:p>
          <a:p>
            <a:pPr marL="177800" indent="-177800">
              <a:buSzPct val="100000"/>
              <a:buChar char="•"/>
            </a:pPr>
            <a:r>
              <a:rPr lang="en-US" sz="1400" b="1" dirty="0">
                <a:solidFill>
                  <a:srgbClr val="4A4232"/>
                </a:solidFill>
                <a:latin typeface="Calibri" pitchFamily="34" charset="0"/>
                <a:ea typeface="Calibri" pitchFamily="34" charset="-122"/>
                <a:cs typeface="Calibri" pitchFamily="34" charset="-120"/>
              </a:rPr>
              <a:t>Day 4</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First supervised triage — approve or reject every move.</a:t>
            </a:r>
            <a:endParaRPr lang="en-US" sz="1400" dirty="0"/>
          </a:p>
          <a:p>
            <a:pPr marL="177800" indent="-177800">
              <a:buSzPct val="100000"/>
              <a:buChar char="•"/>
            </a:pPr>
            <a:r>
              <a:rPr lang="en-US" sz="1400" b="1" dirty="0">
                <a:solidFill>
                  <a:srgbClr val="4A4232"/>
                </a:solidFill>
                <a:latin typeface="Calibri" pitchFamily="34" charset="0"/>
                <a:ea typeface="Calibri" pitchFamily="34" charset="-122"/>
                <a:cs typeface="Calibri" pitchFamily="34" charset="-120"/>
              </a:rPr>
              <a:t>Day 5</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Set up phone-to-computer sync for voice captures.</a:t>
            </a:r>
            <a:endParaRPr lang="en-US" sz="1400" dirty="0"/>
          </a:p>
          <a:p>
            <a:pPr marL="177800" indent="-177800">
              <a:buSzPct val="100000"/>
              <a:buChar char="•"/>
            </a:pPr>
            <a:r>
              <a:rPr lang="en-US" sz="1400" b="1" dirty="0">
                <a:solidFill>
                  <a:srgbClr val="4A4232"/>
                </a:solidFill>
                <a:latin typeface="Calibri" pitchFamily="34" charset="0"/>
                <a:ea typeface="Calibri" pitchFamily="34" charset="-122"/>
                <a:cs typeface="Calibri" pitchFamily="34" charset="-120"/>
              </a:rPr>
              <a:t>Day 6</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Ask for your first week-in-review.</a:t>
            </a:r>
            <a:endParaRPr lang="en-US" sz="1400" dirty="0"/>
          </a:p>
          <a:p>
            <a:pPr marL="177800" indent="-177800">
              <a:buSzPct val="100000"/>
              <a:buChar char="•"/>
            </a:pPr>
            <a:r>
              <a:rPr lang="en-US" sz="1400" b="1" dirty="0">
                <a:solidFill>
                  <a:srgbClr val="4A4232"/>
                </a:solidFill>
                <a:latin typeface="Calibri" pitchFamily="34" charset="0"/>
                <a:ea typeface="Calibri" pitchFamily="34" charset="-122"/>
                <a:cs typeface="Calibri" pitchFamily="34" charset="-120"/>
              </a:rPr>
              <a:t>Day 7</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Run the triage yourself with one message. When you graduate it to a schedule, this becomes the step that happens while you sleep — that feeling is the product.</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18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1:20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The 2-Hour Brain, on a Mac mini</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Class 2 built you a second brain: four folders and a talking habit. This class gives it a body and a pulse — a little computer in your house that sorts, files, and summarizes your brain while you sleep. No coding background required. I'm a bartender, not an engineer — I'm the translator.</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0:00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FBF6EC"/>
                </a:solidFill>
                <a:latin typeface="Calibri" pitchFamily="34" charset="0"/>
                <a:ea typeface="Calibri" pitchFamily="34" charset="-122"/>
                <a:cs typeface="Calibri" pitchFamily="34" charset="-120"/>
              </a:rPr>
              <a:t>A brain with a body</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4000" b="1" dirty="0">
                <a:solidFill>
                  <a:srgbClr val="2A78D6"/>
                </a:solidFill>
                <a:latin typeface="Calibri" pitchFamily="34" charset="0"/>
                <a:ea typeface="Calibri" pitchFamily="34" charset="-122"/>
                <a:cs typeface="Calibri" pitchFamily="34" charset="-120"/>
              </a:rPr>
              <a:t>Capture</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1BAF7A"/>
                </a:solidFill>
                <a:latin typeface="Calibri" pitchFamily="34" charset="0"/>
                <a:ea typeface="Calibri" pitchFamily="34" charset="-122"/>
                <a:cs typeface="Calibri" pitchFamily="34" charset="-120"/>
              </a:rPr>
              <a:t>Organize</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EDA100"/>
                </a:solidFill>
                <a:latin typeface="Calibri" pitchFamily="34" charset="0"/>
                <a:ea typeface="Calibri" pitchFamily="34" charset="-122"/>
                <a:cs typeface="Calibri" pitchFamily="34" charset="-120"/>
              </a:rPr>
              <a:t>Distill</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4A3AA7"/>
                </a:solidFill>
                <a:latin typeface="Calibri" pitchFamily="34" charset="0"/>
                <a:ea typeface="Calibri" pitchFamily="34" charset="-122"/>
                <a:cs typeface="Calibri" pitchFamily="34" charset="-120"/>
              </a:rPr>
              <a:t>Express</a:t>
            </a:r>
            <a:endParaRPr lang="en-US" sz="40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800" dirty="0">
                <a:solidFill>
                  <a:srgbClr val="C6CFDA"/>
                </a:solidFill>
                <a:latin typeface="Calibri" pitchFamily="34" charset="0"/>
                <a:ea typeface="Calibri" pitchFamily="34" charset="-122"/>
                <a:cs typeface="Calibri" pitchFamily="34" charset="-120"/>
              </a:rPr>
              <a:t>One day at a time, a little each day — and now the little box does its share while you sleep.</a:t>
            </a:r>
            <a:endParaRPr lang="en-US" sz="18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7C8DA0"/>
                </a:solidFill>
                <a:latin typeface="Calibri" pitchFamily="34" charset="0"/>
                <a:ea typeface="Calibri" pitchFamily="34" charset="-122"/>
                <a:cs typeface="Calibri" pitchFamily="34" charset="-120"/>
              </a:rPr>
              <a:t>19 / 19</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7C8DA0"/>
                </a:solidFill>
                <a:latin typeface="Calibri" pitchFamily="34" charset="0"/>
                <a:ea typeface="Calibri" pitchFamily="34" charset="-122"/>
                <a:cs typeface="Calibri" pitchFamily="34" charset="-120"/>
              </a:rPr>
              <a:t>🖥️ The 2-Hour Brain, on a Mac mini · 1:26</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Where we left off</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Four folders — Inbox, Projects, Areas, Resources — and one rule: dump messy into Inbox, sort later. The catch you've all noticed: 'later' is doing a lot of work in that sentence. An ADHD brain doesn't sort later. So we're going to hire something that does.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2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0:04</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The loop the whole thing runs on</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Capture</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everything lands in Inbox: voice notes, web clips, ideas at 2am.</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Organize</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captures get filed to the right folder, tagged, and linked.</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Distill</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once a week, the pile becomes summaries and themes.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Express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you make things from it; what you make flows back in.</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That's the CODE loop, from the Building a Second Brain world. The 2026 twist: AI can now run the two middle steps </a:t>
            </a:r>
            <a:pPr indent="0" marL="0">
              <a:buNone/>
            </a:pPr>
            <a:r>
              <a:rPr lang="en-US" sz="1600" b="1" dirty="0">
                <a:solidFill>
                  <a:srgbClr val="4A4232"/>
                </a:solidFill>
                <a:latin typeface="Calibri" pitchFamily="34" charset="0"/>
                <a:ea typeface="Calibri" pitchFamily="34" charset="-122"/>
                <a:cs typeface="Calibri" pitchFamily="34" charset="-120"/>
              </a:rPr>
              <a:t>for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you.</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3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0:08</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four layers of the machine</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The base:</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your vault — plain text files in those same four folders. Yours forever.</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The command center: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an AI that can read and write those files (I use Claude Code — it talks like a chat app but works like an assistant).</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The helpers: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small agent jobs that run on a schedule — the janitor and the librarian.</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The capture layer: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every door into the Inbox — phone dictation, notes, saved articles.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4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0:12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Why a Mac mini, specifically</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spcAft>
                <a:spcPts val="700"/>
              </a:spcAft>
              <a:buSzPct val="100000"/>
              <a:buChar char="•"/>
            </a:pPr>
            <a:r>
              <a:rPr lang="en-US" sz="1400" dirty="0">
                <a:solidFill>
                  <a:srgbClr val="4A4232"/>
                </a:solidFill>
                <a:latin typeface="Calibri" pitchFamily="34" charset="0"/>
                <a:ea typeface="Calibri" pitchFamily="34" charset="-122"/>
                <a:cs typeface="Calibri" pitchFamily="34" charset="-120"/>
              </a:rPr>
              <a:t>It's the cheapest always-on computer Apple makes — a small box that sips power and sits under the TV.</a:t>
            </a:r>
            <a:endParaRPr lang="en-US" sz="1400" dirty="0"/>
          </a:p>
          <a:p>
            <a:pPr marL="177800" indent="-177800">
              <a:buSzPct val="100000"/>
              <a:buChar char="•"/>
            </a:pPr>
            <a:r>
              <a:rPr lang="en-US" sz="1400" b="1" dirty="0">
                <a:solidFill>
                  <a:srgbClr val="4A4232"/>
                </a:solidFill>
                <a:latin typeface="Calibri" pitchFamily="34" charset="0"/>
                <a:ea typeface="Calibri" pitchFamily="34" charset="-122"/>
                <a:cs typeface="Calibri" pitchFamily="34" charset="-120"/>
              </a:rPr>
              <a:t>Always on</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is the point: the janitor works at 9am whether you woke up ready or not.</a:t>
            </a:r>
            <a:endParaRPr lang="en-US" sz="1400" dirty="0"/>
          </a:p>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Your files stay </a:t>
            </a:r>
            <a:pPr indent="0" marL="0">
              <a:buNone/>
            </a:pPr>
            <a:r>
              <a:rPr lang="en-US" sz="1400" b="1" dirty="0">
                <a:solidFill>
                  <a:srgbClr val="4A4232"/>
                </a:solidFill>
                <a:latin typeface="Calibri" pitchFamily="34" charset="0"/>
                <a:ea typeface="Calibri" pitchFamily="34" charset="-122"/>
                <a:cs typeface="Calibri" pitchFamily="34" charset="-120"/>
              </a:rPr>
              <a:t>in your house</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the postcard rule, built into the architecture.</a:t>
            </a:r>
            <a:endParaRPr lang="en-US" sz="1400" dirty="0"/>
          </a:p>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Honest cost: the box is a few hundred dollars one-time, plus your AI subscription. And to be fair: </a:t>
            </a:r>
            <a:pPr indent="0" marL="0">
              <a:buNone/>
            </a:pPr>
            <a:r>
              <a:rPr lang="en-US" sz="1400" b="1" dirty="0">
                <a:solidFill>
                  <a:srgbClr val="4A4232"/>
                </a:solidFill>
                <a:latin typeface="Calibri" pitchFamily="34" charset="0"/>
                <a:ea typeface="Calibri" pitchFamily="34" charset="-122"/>
                <a:cs typeface="Calibri" pitchFamily="34" charset="-120"/>
              </a:rPr>
              <a:t>you can run everything today on the laptop you already own.</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The mini is for always-on, not admission.</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5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0:16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rules before we build</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Power-user honesty: do class 2's four folders </a:t>
            </a:r>
            <a:pPr indent="0" marL="0">
              <a:buNone/>
            </a:pPr>
            <a:r>
              <a:rPr lang="en-US" sz="1400" b="1" dirty="0">
                <a:solidFill>
                  <a:srgbClr val="4A4232"/>
                </a:solidFill>
                <a:latin typeface="Calibri" pitchFamily="34" charset="0"/>
                <a:ea typeface="Calibri" pitchFamily="34" charset="-122"/>
                <a:cs typeface="Calibri" pitchFamily="34" charset="-120"/>
              </a:rPr>
              <a:t>first</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This class is the upgrade, not the entry.</a:t>
            </a:r>
            <a:endParaRPr lang="en-US" sz="1400" dirty="0"/>
          </a:p>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Roadmap honesty, up front: </a:t>
            </a:r>
            <a:pPr indent="0" marL="0">
              <a:buNone/>
            </a:pPr>
            <a:r>
              <a:rPr lang="en-US" sz="1400" b="1" dirty="0">
                <a:solidFill>
                  <a:srgbClr val="4A4232"/>
                </a:solidFill>
                <a:latin typeface="Calibri" pitchFamily="34" charset="0"/>
                <a:ea typeface="Calibri" pitchFamily="34" charset="-122"/>
                <a:cs typeface="Calibri" pitchFamily="34" charset="-120"/>
              </a:rPr>
              <a:t>I'm installing these automations in my own vault right now</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 I'll tell you tonight which parts are already live.</a:t>
            </a:r>
            <a:endParaRPr lang="en-US" sz="1400" dirty="0"/>
          </a:p>
          <a:p>
            <a:pPr marL="177800" indent="-177800">
              <a:buSzPct val="100000"/>
              <a:buChar char="•"/>
            </a:pPr>
            <a:r>
              <a:rPr lang="en-US" sz="1400" dirty="0">
                <a:solidFill>
                  <a:srgbClr val="4A4232"/>
                </a:solidFill>
                <a:latin typeface="Calibri" pitchFamily="34" charset="0"/>
                <a:ea typeface="Calibri" pitchFamily="34" charset="-122"/>
                <a:cs typeface="Calibri" pitchFamily="34" charset="-120"/>
              </a:rPr>
              <a:t>The automation rule that keeps you safe: </a:t>
            </a:r>
            <a:pPr indent="0" marL="0">
              <a:buNone/>
            </a:pPr>
            <a:r>
              <a:rPr lang="en-US" sz="1400" b="1" dirty="0">
                <a:solidFill>
                  <a:srgbClr val="4A4232"/>
                </a:solidFill>
                <a:latin typeface="Calibri" pitchFamily="34" charset="0"/>
                <a:ea typeface="Calibri" pitchFamily="34" charset="-122"/>
                <a:cs typeface="Calibri" pitchFamily="34" charset="-120"/>
              </a:rPr>
              <a:t>never a silent move.</a:t>
            </a:r>
            <a:pPr indent="0" marL="0">
              <a:spcAft>
                <a:spcPts val="700"/>
              </a:spcAft>
              <a:buNone/>
            </a:pPr>
            <a:r>
              <a:rPr lang="en-US" sz="1400" dirty="0">
                <a:solidFill>
                  <a:srgbClr val="4A4232"/>
                </a:solidFill>
                <a:latin typeface="Calibri" pitchFamily="34" charset="0"/>
                <a:ea typeface="Calibri" pitchFamily="34" charset="-122"/>
                <a:cs typeface="Calibri" pitchFamily="34" charset="-120"/>
              </a:rPr>
              <a:t> The AI shows its filing plan and you approve it — your brain stays yours.</a:t>
            </a:r>
            <a:endParaRPr lang="en-US" sz="1400" dirty="0"/>
          </a:p>
          <a:p>
            <a:pPr marL="177800" indent="-177800">
              <a:spcAft>
                <a:spcPts val="700"/>
              </a:spcAft>
              <a:buSzPct val="100000"/>
              <a:buChar char="•"/>
            </a:pPr>
            <a:r>
              <a:rPr lang="en-US" sz="1400" dirty="0">
                <a:solidFill>
                  <a:srgbClr val="4A4232"/>
                </a:solidFill>
                <a:latin typeface="Calibri" pitchFamily="34" charset="0"/>
                <a:ea typeface="Calibri" pitchFamily="34" charset="-122"/>
                <a:cs typeface="Calibri" pitchFamily="34" charset="-120"/>
              </a:rPr>
              <a:t>AI supports a brain. It does not treat, cure, or diagnose ADHD. And AI can be wrong — which is exactly why the approval step exists.</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6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0:21</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Meet the janitor and the librarian</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Daily Inbox Triage (the janitor, ~9am):</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routes every capture to the right folder, tags it, links it to related notes — and shows you the plan before anything moves.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Weekly Sweep (the librarian, Sunday night):</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finds orphan notes, spots themes — three notes on one idea becomes a drafted page — and writes you a week-in-review.</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The goal state: you wake up Monday and your brain has already been tidied and summarized.</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7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0:25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Watch a triage happen</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Live demo, projected. Here's my real Inbox with this week's mess in it. I ask for a triage. Watch it propose where each capture goes — and watch me reject one, because the human is the editor. If it files something weird, even better: you'll see the approval step earn its keep.</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8 / 19</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2-Hour Brain, on a Mac mini · 0:30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2-Hour Brain, on a Mac mini</dc:title>
  <dc:subject>PptxGenJS Presentation</dc:subject>
  <dc:creator>ADHDyap</dc:creator>
  <cp:lastModifiedBy>ADHDyap</cp:lastModifiedBy>
  <cp:revision>1</cp:revision>
  <dcterms:created xsi:type="dcterms:W3CDTF">2026-07-19T01:56:50Z</dcterms:created>
  <dcterms:modified xsi:type="dcterms:W3CDTF">2026-07-19T01:56:50Z</dcterms:modified>
</cp:coreProperties>
</file>