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 deck with live timers, quizzes and confetti: adhdyap.com/deck.html?deck=hyperfocus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0:30
Start a 5-minute timer. (Web deck adds a 3-2-1 count-in.)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0:45
ANSWER: C — Write the SNAP card, then honestly choose: continue or land. Why: The card is the off-ramp. Once the thread is saved, continuing is a choice instead of a hostage situation.
Let the room vote by hands before revealing.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0:54
Start a 10-minute timer. (Web deck adds a 3-2-1 count-in.)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0" y="640080"/>
            <a:ext cx="9144000" cy="1005840"/>
          </a:xfrm>
          <a:prstGeom prst="rect">
            <a:avLst/>
          </a:prstGeom>
          <a:noFill/>
          <a:ln/>
        </p:spPr>
        <p:txBody>
          <a:bodyPr wrap="square" rtlCol="0" anchor="ctr"/>
          <a:lstStyle/>
          <a:p>
            <a:pPr algn="ctr" indent="0" marL="0">
              <a:buNone/>
            </a:pPr>
            <a:r>
              <a:rPr lang="en-US" sz="5400" dirty="0">
                <a:solidFill>
                  <a:srgbClr val="000000"/>
                </a:solidFill>
                <a:latin typeface="Calibri" pitchFamily="34" charset="0"/>
                <a:ea typeface="Calibri" pitchFamily="34" charset="-122"/>
                <a:cs typeface="Calibri" pitchFamily="34" charset="-120"/>
              </a:rPr>
              <a:t>🕳️</a:t>
            </a:r>
            <a:endParaRPr lang="en-US" sz="5400" dirty="0"/>
          </a:p>
        </p:txBody>
      </p:sp>
      <p:sp>
        <p:nvSpPr>
          <p:cNvPr id="3" name="Text 1"/>
          <p:cNvSpPr/>
          <p:nvPr/>
        </p:nvSpPr>
        <p:spPr>
          <a:xfrm>
            <a:off x="548640" y="1737360"/>
            <a:ext cx="8046720" cy="1188720"/>
          </a:xfrm>
          <a:prstGeom prst="rect">
            <a:avLst/>
          </a:prstGeom>
          <a:noFill/>
          <a:ln/>
        </p:spPr>
        <p:txBody>
          <a:bodyPr wrap="square" rtlCol="0" anchor="ctr"/>
          <a:lstStyle/>
          <a:p>
            <a:pPr algn="ctr" indent="0" marL="0">
              <a:buNone/>
            </a:pPr>
            <a:r>
              <a:rPr lang="en-US" sz="4000" b="1" dirty="0">
                <a:solidFill>
                  <a:srgbClr val="FBF6EC"/>
                </a:solidFill>
                <a:latin typeface="Calibri" pitchFamily="34" charset="0"/>
                <a:ea typeface="Calibri" pitchFamily="34" charset="-122"/>
                <a:cs typeface="Calibri" pitchFamily="34" charset="-120"/>
              </a:rPr>
              <a:t>Hyperfocus, Handled</a:t>
            </a:r>
            <a:endParaRPr lang="en-US" sz="4000" dirty="0"/>
          </a:p>
        </p:txBody>
      </p:sp>
      <p:sp>
        <p:nvSpPr>
          <p:cNvPr id="4" name="Text 2"/>
          <p:cNvSpPr/>
          <p:nvPr/>
        </p:nvSpPr>
        <p:spPr>
          <a:xfrm>
            <a:off x="1097280" y="2880360"/>
            <a:ext cx="6949440" cy="548640"/>
          </a:xfrm>
          <a:prstGeom prst="rect">
            <a:avLst/>
          </a:prstGeom>
          <a:noFill/>
          <a:ln/>
        </p:spPr>
        <p:txBody>
          <a:bodyPr wrap="square" rtlCol="0" anchor="ctr"/>
          <a:lstStyle/>
          <a:p>
            <a:pPr algn="ctr" indent="0" marL="0">
              <a:buNone/>
            </a:pPr>
            <a:r>
              <a:rPr lang="en-US" sz="1600" dirty="0">
                <a:solidFill>
                  <a:srgbClr val="C6CFDA"/>
                </a:solidFill>
                <a:latin typeface="Calibri" pitchFamily="34" charset="0"/>
                <a:ea typeface="Calibri" pitchFamily="34" charset="-122"/>
                <a:cs typeface="Calibri" pitchFamily="34" charset="-120"/>
              </a:rPr>
              <a:t>Deep-dive class · Your brain's most misunderstood feature, made usable.</a:t>
            </a:r>
            <a:endParaRPr lang="en-US" sz="1600" dirty="0"/>
          </a:p>
        </p:txBody>
      </p:sp>
      <p:sp>
        <p:nvSpPr>
          <p:cNvPr id="5" name="Text 3"/>
          <p:cNvSpPr/>
          <p:nvPr/>
        </p:nvSpPr>
        <p:spPr>
          <a:xfrm>
            <a:off x="1097280" y="3657600"/>
            <a:ext cx="6949440" cy="365760"/>
          </a:xfrm>
          <a:prstGeom prst="rect">
            <a:avLst/>
          </a:prstGeom>
          <a:noFill/>
          <a:ln/>
        </p:spPr>
        <p:txBody>
          <a:bodyPr wrap="square" rtlCol="0" anchor="ctr"/>
          <a:lstStyle/>
          <a:p>
            <a:pPr algn="ctr" indent="0" marL="0">
              <a:buNone/>
            </a:pPr>
            <a:r>
              <a:rPr lang="en-US" sz="1200" dirty="0">
                <a:solidFill>
                  <a:srgbClr val="2A9D8F"/>
                </a:solidFill>
                <a:latin typeface="Calibri" pitchFamily="34" charset="0"/>
                <a:ea typeface="Calibri" pitchFamily="34" charset="-122"/>
                <a:cs typeface="Calibri" pitchFamily="34" charset="-120"/>
              </a:rPr>
              <a:t>90 minutes · 20 slides · adhdyap.com</a:t>
            </a:r>
            <a:endParaRPr lang="en-US" sz="1200" dirty="0"/>
          </a:p>
        </p:txBody>
      </p:sp>
      <p:sp>
        <p:nvSpPr>
          <p:cNvPr id="6" name="Text 4"/>
          <p:cNvSpPr/>
          <p:nvPr/>
        </p:nvSpPr>
        <p:spPr>
          <a:xfrm>
            <a:off x="1097280" y="4617720"/>
            <a:ext cx="6949440" cy="320040"/>
          </a:xfrm>
          <a:prstGeom prst="rect">
            <a:avLst/>
          </a:prstGeom>
          <a:noFill/>
          <a:ln/>
        </p:spPr>
        <p:txBody>
          <a:bodyPr wrap="square" rtlCol="0" anchor="ctr"/>
          <a:lstStyle/>
          <a:p>
            <a:pPr algn="ctr" indent="0" marL="0">
              <a:buNone/>
            </a:pPr>
            <a:r>
              <a:rPr lang="en-US" sz="1000" dirty="0">
                <a:solidFill>
                  <a:srgbClr val="7C8DA0"/>
                </a:solidFill>
                <a:latin typeface="Calibri" pitchFamily="34" charset="0"/>
                <a:ea typeface="Calibri" pitchFamily="34" charset="-122"/>
                <a:cs typeface="Calibri" pitchFamily="34" charset="-120"/>
              </a:rPr>
              <a:t>Created by Alex Tiratsuyan &amp; Doug Wong</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Try it: write your pre-flight</a:t>
            </a:r>
            <a:endParaRPr lang="en-US" sz="3200" dirty="0"/>
          </a:p>
        </p:txBody>
      </p:sp>
      <p:sp>
        <p:nvSpPr>
          <p:cNvPr id="4" name="Shape 2"/>
          <p:cNvSpPr/>
          <p:nvPr/>
        </p:nvSpPr>
        <p:spPr>
          <a:xfrm>
            <a:off x="3291840" y="1508760"/>
            <a:ext cx="2560320" cy="502920"/>
          </a:xfrm>
          <a:prstGeom prst="roundRect">
            <a:avLst>
              <a:gd name="adj" fmla="val 49091"/>
            </a:avLst>
          </a:prstGeom>
          <a:solidFill>
            <a:srgbClr val="F26B3A"/>
          </a:solidFill>
          <a:ln/>
        </p:spPr>
      </p:sp>
      <p:sp>
        <p:nvSpPr>
          <p:cNvPr id="5" name="Text 3"/>
          <p:cNvSpPr/>
          <p:nvPr/>
        </p:nvSpPr>
        <p:spPr>
          <a:xfrm>
            <a:off x="3291840" y="1508760"/>
            <a:ext cx="25603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  5-minute exercise</a:t>
            </a:r>
            <a:endParaRPr lang="en-US" sz="1500" dirty="0"/>
          </a:p>
        </p:txBody>
      </p:sp>
      <p:sp>
        <p:nvSpPr>
          <p:cNvPr id="6" name="Text 4"/>
          <p:cNvSpPr/>
          <p:nvPr/>
        </p:nvSpPr>
        <p:spPr>
          <a:xfrm>
            <a:off x="640080" y="2240280"/>
            <a:ext cx="7863840" cy="274320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Phones out, five minutes. Type your own three-line pre-flight into any notes or AI app — your water, your food, your stop time. Postcard rule applies. This is the checklist you'll actually use tonight.</a:t>
            </a:r>
            <a:endParaRPr lang="en-US" sz="1600" dirty="0"/>
          </a:p>
        </p:txBody>
      </p:sp>
      <p:sp>
        <p:nvSpPr>
          <p:cNvPr id="7" name="Text 5"/>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9 / 20</a:t>
            </a:r>
            <a:endParaRPr lang="en-US" sz="900" dirty="0"/>
          </a:p>
        </p:txBody>
      </p:sp>
      <p:sp>
        <p:nvSpPr>
          <p:cNvPr id="8" name="Text 6"/>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0:30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alarm means SNAP, not stop</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Here's the move that makes stopping possible: the alarm doesn't demand you quit. It demands you save. Four lines — what I did, where I stopped, next tiny tap, note to future me. THEN decide if you're really continuing.</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10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0:37</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Why the save card works</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Your brain grips the task because it's afraid of losing the thread — that's the real reason you can't stop. Put the thread on paper and the grip releases. You're not fighting your brain. You're reassuring it.</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11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0:41</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Pop quiz</a:t>
            </a:r>
            <a:endParaRPr lang="en-US" sz="3200" dirty="0"/>
          </a:p>
        </p:txBody>
      </p:sp>
      <p:sp>
        <p:nvSpPr>
          <p:cNvPr id="4" name="Shape 2"/>
          <p:cNvSpPr/>
          <p:nvPr/>
        </p:nvSpPr>
        <p:spPr>
          <a:xfrm>
            <a:off x="822960" y="1508760"/>
            <a:ext cx="7498080" cy="603504"/>
          </a:xfrm>
          <a:prstGeom prst="roundRect">
            <a:avLst>
              <a:gd name="adj" fmla="val 18182"/>
            </a:avLst>
          </a:prstGeom>
          <a:solidFill>
            <a:srgbClr val="FFFDF7"/>
          </a:solidFill>
          <a:ln w="12700">
            <a:solidFill>
              <a:srgbClr val="E7DCC9"/>
            </a:solidFill>
            <a:prstDash val="solid"/>
          </a:ln>
        </p:spPr>
      </p:sp>
      <p:sp>
        <p:nvSpPr>
          <p:cNvPr id="5" name="Text 3"/>
          <p:cNvSpPr/>
          <p:nvPr/>
        </p:nvSpPr>
        <p:spPr>
          <a:xfrm>
            <a:off x="1005840" y="1508760"/>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A  </a:t>
            </a:r>
            <a:pPr indent="0" marL="0">
              <a:buNone/>
            </a:pPr>
            <a:r>
              <a:rPr lang="en-US" sz="1400" dirty="0">
                <a:solidFill>
                  <a:srgbClr val="4A4232"/>
                </a:solidFill>
                <a:latin typeface="Calibri" pitchFamily="34" charset="0"/>
                <a:ea typeface="Calibri" pitchFamily="34" charset="-122"/>
                <a:cs typeface="Calibri" pitchFamily="34" charset="-120"/>
              </a:rPr>
              <a:t>Push through — stopping wastes the momentum</a:t>
            </a:r>
            <a:endParaRPr lang="en-US" sz="1500" dirty="0"/>
          </a:p>
        </p:txBody>
      </p:sp>
      <p:sp>
        <p:nvSpPr>
          <p:cNvPr id="6" name="Shape 4"/>
          <p:cNvSpPr/>
          <p:nvPr/>
        </p:nvSpPr>
        <p:spPr>
          <a:xfrm>
            <a:off x="822960" y="2221992"/>
            <a:ext cx="7498080" cy="603504"/>
          </a:xfrm>
          <a:prstGeom prst="roundRect">
            <a:avLst>
              <a:gd name="adj" fmla="val 18182"/>
            </a:avLst>
          </a:prstGeom>
          <a:solidFill>
            <a:srgbClr val="FFFDF7"/>
          </a:solidFill>
          <a:ln w="12700">
            <a:solidFill>
              <a:srgbClr val="E7DCC9"/>
            </a:solidFill>
            <a:prstDash val="solid"/>
          </a:ln>
        </p:spPr>
      </p:sp>
      <p:sp>
        <p:nvSpPr>
          <p:cNvPr id="7" name="Text 5"/>
          <p:cNvSpPr/>
          <p:nvPr/>
        </p:nvSpPr>
        <p:spPr>
          <a:xfrm>
            <a:off x="1005840" y="2221992"/>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B  </a:t>
            </a:r>
            <a:pPr indent="0" marL="0">
              <a:buNone/>
            </a:pPr>
            <a:r>
              <a:rPr lang="en-US" sz="1400" dirty="0">
                <a:solidFill>
                  <a:srgbClr val="4A4232"/>
                </a:solidFill>
                <a:latin typeface="Calibri" pitchFamily="34" charset="0"/>
                <a:ea typeface="Calibri" pitchFamily="34" charset="-122"/>
                <a:cs typeface="Calibri" pitchFamily="34" charset="-120"/>
              </a:rPr>
              <a:t>Ignore the alarm, you're almost done anyway</a:t>
            </a:r>
            <a:endParaRPr lang="en-US" sz="1500" dirty="0"/>
          </a:p>
        </p:txBody>
      </p:sp>
      <p:sp>
        <p:nvSpPr>
          <p:cNvPr id="8" name="Shape 6"/>
          <p:cNvSpPr/>
          <p:nvPr/>
        </p:nvSpPr>
        <p:spPr>
          <a:xfrm>
            <a:off x="822960" y="2935224"/>
            <a:ext cx="7498080" cy="603504"/>
          </a:xfrm>
          <a:prstGeom prst="roundRect">
            <a:avLst>
              <a:gd name="adj" fmla="val 18182"/>
            </a:avLst>
          </a:prstGeom>
          <a:solidFill>
            <a:srgbClr val="FFFDF7"/>
          </a:solidFill>
          <a:ln w="12700">
            <a:solidFill>
              <a:srgbClr val="E7DCC9"/>
            </a:solidFill>
            <a:prstDash val="solid"/>
          </a:ln>
        </p:spPr>
      </p:sp>
      <p:sp>
        <p:nvSpPr>
          <p:cNvPr id="9" name="Text 7"/>
          <p:cNvSpPr/>
          <p:nvPr/>
        </p:nvSpPr>
        <p:spPr>
          <a:xfrm>
            <a:off x="1005840" y="2935224"/>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C  </a:t>
            </a:r>
            <a:pPr indent="0" marL="0">
              <a:buNone/>
            </a:pPr>
            <a:r>
              <a:rPr lang="en-US" sz="1400" dirty="0">
                <a:solidFill>
                  <a:srgbClr val="4A4232"/>
                </a:solidFill>
                <a:latin typeface="Calibri" pitchFamily="34" charset="0"/>
                <a:ea typeface="Calibri" pitchFamily="34" charset="-122"/>
                <a:cs typeface="Calibri" pitchFamily="34" charset="-120"/>
              </a:rPr>
              <a:t>Write the SNAP card, then honestly choose: continue or land</a:t>
            </a:r>
            <a:endParaRPr lang="en-US" sz="1500" dirty="0"/>
          </a:p>
        </p:txBody>
      </p:sp>
      <p:sp>
        <p:nvSpPr>
          <p:cNvPr id="10" name="Text 8"/>
          <p:cNvSpPr/>
          <p:nvPr/>
        </p:nvSpPr>
        <p:spPr>
          <a:xfrm>
            <a:off x="640080" y="3739896"/>
            <a:ext cx="7863840" cy="1243584"/>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You're deep in the zone and the stop-time alarm fires. What's the move?</a:t>
            </a:r>
            <a:endParaRPr lang="en-US" sz="1800" dirty="0"/>
          </a:p>
        </p:txBody>
      </p:sp>
      <p:sp>
        <p:nvSpPr>
          <p:cNvPr id="11" name="Text 9"/>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12 / 20</a:t>
            </a:r>
            <a:endParaRPr lang="en-US" sz="900" dirty="0"/>
          </a:p>
        </p:txBody>
      </p:sp>
      <p:sp>
        <p:nvSpPr>
          <p:cNvPr id="12" name="Text 10"/>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0:45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Steering: point the hole at the work</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You can't summon hyperfocus on command — it's involuntary, remember.</a:t>
            </a:r>
            <a:endParaRPr lang="en-US" sz="1400" dirty="0"/>
          </a:p>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But you can </a:t>
            </a:r>
            <a:pPr indent="0" marL="0">
              <a:buNone/>
            </a:pPr>
            <a:r>
              <a:rPr lang="en-US" sz="1400" b="1" dirty="0">
                <a:solidFill>
                  <a:srgbClr val="4A4232"/>
                </a:solidFill>
                <a:latin typeface="Calibri" pitchFamily="34" charset="0"/>
                <a:ea typeface="Calibri" pitchFamily="34" charset="-122"/>
                <a:cs typeface="Calibri" pitchFamily="34" charset="-120"/>
              </a:rPr>
              <a:t>bait</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it: make the right task the novel one.</a:t>
            </a:r>
            <a:endParaRPr lang="en-US" sz="1400" dirty="0"/>
          </a:p>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Wait — isn't chasing novelty the thing that predicts worse performance? Chasing hops </a:t>
            </a:r>
            <a:pPr indent="0" marL="0">
              <a:buNone/>
            </a:pPr>
            <a:r>
              <a:rPr lang="en-US" sz="1400" b="1" dirty="0">
                <a:solidFill>
                  <a:srgbClr val="4A4232"/>
                </a:solidFill>
                <a:latin typeface="Calibri" pitchFamily="34" charset="0"/>
                <a:ea typeface="Calibri" pitchFamily="34" charset="-122"/>
                <a:cs typeface="Calibri" pitchFamily="34" charset="-120"/>
              </a:rPr>
              <a:t>between</a:t>
            </a:r>
            <a:pPr indent="0" marL="0">
              <a:buNone/>
            </a:pPr>
            <a:r>
              <a:rPr lang="en-US" sz="1400" dirty="0">
                <a:solidFill>
                  <a:srgbClr val="4A4232"/>
                </a:solidFill>
                <a:latin typeface="Calibri" pitchFamily="34" charset="0"/>
                <a:ea typeface="Calibri" pitchFamily="34" charset="-122"/>
                <a:cs typeface="Calibri" pitchFamily="34" charset="-120"/>
              </a:rPr>
              <a:t> tasks. Baiting injects novelty </a:t>
            </a:r>
            <a:pPr indent="0" marL="0">
              <a:buNone/>
            </a:pPr>
            <a:r>
              <a:rPr lang="en-US" sz="1400" b="1" dirty="0">
                <a:solidFill>
                  <a:srgbClr val="4A4232"/>
                </a:solidFill>
                <a:latin typeface="Calibri" pitchFamily="34" charset="0"/>
                <a:ea typeface="Calibri" pitchFamily="34" charset="-122"/>
                <a:cs typeface="Calibri" pitchFamily="34" charset="-120"/>
              </a:rPr>
              <a:t>into</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the task you already chose.</a:t>
            </a:r>
            <a:endParaRPr lang="en-US" sz="1400" dirty="0"/>
          </a:p>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Ask AI to turn the deadline task into something new: a game, a race, a weird angle. "Give me a 10-minute challenge version of this task."</a:t>
            </a:r>
            <a:endParaRPr lang="en-US" sz="1400" dirty="0"/>
          </a:p>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Honest label: baiting is a practitioner technique people find useful — not a studied one.</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13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0:49</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Body double sprint: bait the right hole</a:t>
            </a:r>
            <a:endParaRPr lang="en-US" sz="2800" dirty="0"/>
          </a:p>
        </p:txBody>
      </p:sp>
      <p:sp>
        <p:nvSpPr>
          <p:cNvPr id="4" name="Shape 2"/>
          <p:cNvSpPr/>
          <p:nvPr/>
        </p:nvSpPr>
        <p:spPr>
          <a:xfrm>
            <a:off x="3291840" y="1508760"/>
            <a:ext cx="2560320" cy="502920"/>
          </a:xfrm>
          <a:prstGeom prst="roundRect">
            <a:avLst>
              <a:gd name="adj" fmla="val 49091"/>
            </a:avLst>
          </a:prstGeom>
          <a:solidFill>
            <a:srgbClr val="F26B3A"/>
          </a:solidFill>
          <a:ln/>
        </p:spPr>
      </p:sp>
      <p:sp>
        <p:nvSpPr>
          <p:cNvPr id="5" name="Text 3"/>
          <p:cNvSpPr/>
          <p:nvPr/>
        </p:nvSpPr>
        <p:spPr>
          <a:xfrm>
            <a:off x="3291840" y="1508760"/>
            <a:ext cx="25603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  10-minute exercise</a:t>
            </a:r>
            <a:endParaRPr lang="en-US" sz="1500" dirty="0"/>
          </a:p>
        </p:txBody>
      </p:sp>
      <p:sp>
        <p:nvSpPr>
          <p:cNvPr id="6" name="Text 4"/>
          <p:cNvSpPr/>
          <p:nvPr/>
        </p:nvSpPr>
        <p:spPr>
          <a:xfrm>
            <a:off x="640080" y="2240280"/>
            <a:ext cx="7863840" cy="274320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Ten minutes, everyone, together, on the task you've been avoiding — with a save card ready. Feel how borrowed structure plus a tiny target changes the entry.</a:t>
            </a:r>
            <a:endParaRPr lang="en-US" sz="1800" dirty="0"/>
          </a:p>
        </p:txBody>
      </p:sp>
      <p:sp>
        <p:nvSpPr>
          <p:cNvPr id="7" name="Text 5"/>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14 / 20</a:t>
            </a:r>
            <a:endParaRPr lang="en-US" sz="900" dirty="0"/>
          </a:p>
        </p:txBody>
      </p:sp>
      <p:sp>
        <p:nvSpPr>
          <p:cNvPr id="8" name="Text 6"/>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0:54</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What did you notice?</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Volunteers: did starting feel different with the room working beside you? Honest label as always — people with ADHD swear by body doubling; the formal research barely exists yet.</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15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1:06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The AI rabbit hole is still a rabbit hole</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Warning label, said plainly: the same novelty circuit that powers your deep dives is the one addictive chatbot design pulls on. Three hours of productive-feeling prompting with nothing done is hyperfocus spent on the tool instead of the work.</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16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1:10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brake prompt</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Save this one: I've been talking to you a while without doing anything. Stop giving me new ideas. Pick one action from what we already have, give it to me, then don't reply until I say DONE. The AI becomes the fence instead of the hole.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17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1:14</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recovery day protocol</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A six-hour dive costs recovery. Pretending it doesn't eats two days instead of one evening.</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Next morning:</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water, real breakfast, one genuinely tiny tap so the day isn't a zero.</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No hero plans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on crash days. Smallest possible wins only.</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The goal is a sustainable brain, not a spectacular Tuesday.</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18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1:18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Hyperfocus, Handled</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The class about the six hours you lost yesterday. We're going to take your brain's most misunderstood feature and give it a seatbelt, a fuel gauge, and a save button.</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0:00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Your hyperfocus ledger</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Track one week, on paper, three columns: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Dives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when, on what, chosen or ambushed?</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Bills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meals skipped, sleep lost, crash length.</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Saves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did a SNAP card get written? Did re-entry work?</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Your own data beats every internet claim about your brain.</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19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1:23</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FBF6EC"/>
                </a:solidFill>
                <a:latin typeface="Calibri" pitchFamily="34" charset="0"/>
                <a:ea typeface="Calibri" pitchFamily="34" charset="-122"/>
                <a:cs typeface="Calibri" pitchFamily="34" charset="-120"/>
              </a:rPr>
              <a:t>Handled ≠ suppressed</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4000" b="1" dirty="0">
                <a:solidFill>
                  <a:srgbClr val="2A78D6"/>
                </a:solidFill>
                <a:latin typeface="Calibri" pitchFamily="34" charset="0"/>
                <a:ea typeface="Calibri" pitchFamily="34" charset="-122"/>
                <a:cs typeface="Calibri" pitchFamily="34" charset="-120"/>
              </a:rPr>
              <a:t>Pre-flight.</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EDA100"/>
                </a:solidFill>
                <a:latin typeface="Calibri" pitchFamily="34" charset="0"/>
                <a:ea typeface="Calibri" pitchFamily="34" charset="-122"/>
                <a:cs typeface="Calibri" pitchFamily="34" charset="-120"/>
              </a:rPr>
              <a:t>Save the game.</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1BAF7A"/>
                </a:solidFill>
                <a:latin typeface="Calibri" pitchFamily="34" charset="0"/>
                <a:ea typeface="Calibri" pitchFamily="34" charset="-122"/>
                <a:cs typeface="Calibri" pitchFamily="34" charset="-120"/>
              </a:rPr>
              <a:t>Bait the right hole.</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4A3AA7"/>
                </a:solidFill>
                <a:latin typeface="Calibri" pitchFamily="34" charset="0"/>
                <a:ea typeface="Calibri" pitchFamily="34" charset="-122"/>
                <a:cs typeface="Calibri" pitchFamily="34" charset="-120"/>
              </a:rPr>
              <a:t>Budget the bill.</a:t>
            </a:r>
            <a:endParaRPr lang="en-US" sz="40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C6CFDA"/>
                </a:solidFill>
                <a:latin typeface="Calibri" pitchFamily="34" charset="0"/>
                <a:ea typeface="Calibri" pitchFamily="34" charset="-122"/>
                <a:cs typeface="Calibri" pitchFamily="34" charset="-120"/>
              </a:rPr>
              <a:t>Nobody's taking your deep dives away. You're just done paying full price for them.</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7C8DA0"/>
                </a:solidFill>
                <a:latin typeface="Calibri" pitchFamily="34" charset="0"/>
                <a:ea typeface="Calibri" pitchFamily="34" charset="-122"/>
                <a:cs typeface="Calibri" pitchFamily="34" charset="-120"/>
              </a:rPr>
              <a:t>20 / 20</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7C8DA0"/>
                </a:solidFill>
                <a:latin typeface="Calibri" pitchFamily="34" charset="0"/>
                <a:ea typeface="Calibri" pitchFamily="34" charset="-122"/>
                <a:cs typeface="Calibri" pitchFamily="34" charset="-120"/>
              </a:rPr>
              <a:t>🕳️ Hyperfocus, Handled · 1:27</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First, the myth-busting</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You've heard hyperfocus called an ADHD superpower. Here's the honest version: no study shows hyperfocus produces better output than ordinary focused attention. What the research does show is that it's real, it's involuntary, and it has costs.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2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0:04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Hyperfocus is not flow</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Flow</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is voluntary — you choose the task, and skill balances challenge.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Hyperfocus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is involuntary — the dopamine picks the task, not you.</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ADHD students report </a:t>
            </a:r>
            <a:pPr indent="0" marL="0">
              <a:buNone/>
            </a:pPr>
            <a:r>
              <a:rPr lang="en-US" sz="1600" b="1" dirty="0">
                <a:solidFill>
                  <a:srgbClr val="4A4232"/>
                </a:solidFill>
                <a:latin typeface="Calibri" pitchFamily="34" charset="0"/>
                <a:ea typeface="Calibri" pitchFamily="34" charset="-122"/>
                <a:cs typeface="Calibri" pitchFamily="34" charset="-120"/>
              </a:rPr>
              <a:t>more</a:t>
            </a:r>
            <a:pPr indent="0" marL="0">
              <a:buNone/>
            </a:pPr>
            <a:r>
              <a:rPr lang="en-US" sz="1600" dirty="0">
                <a:solidFill>
                  <a:srgbClr val="4A4232"/>
                </a:solidFill>
                <a:latin typeface="Calibri" pitchFamily="34" charset="0"/>
                <a:ea typeface="Calibri" pitchFamily="34" charset="-122"/>
                <a:cs typeface="Calibri" pitchFamily="34" charset="-120"/>
              </a:rPr>
              <a:t> hyperfocus and </a:t>
            </a:r>
            <a:pPr indent="0" marL="0">
              <a:buNone/>
            </a:pPr>
            <a:r>
              <a:rPr lang="en-US" sz="1600" b="1" dirty="0">
                <a:solidFill>
                  <a:srgbClr val="4A4232"/>
                </a:solidFill>
                <a:latin typeface="Calibri" pitchFamily="34" charset="0"/>
                <a:ea typeface="Calibri" pitchFamily="34" charset="-122"/>
                <a:cs typeface="Calibri" pitchFamily="34" charset="-120"/>
              </a:rPr>
              <a:t>less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flow than their peers.</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That's why it lands on the wrong task so often. The novelty picked it.</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3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0:08</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2x novelty bonus</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A 2018 brain-imaging study suggests ADHD brains weight novelty about twice as heavily as other brains — and that chasing the novelty predicted worse task performance, not better. The hole is always novel. The to-do list never is.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4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0:13</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bill always comes</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Skipped meals. Missed pickups. The bladder you ignored for four hours.</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The wired-but-fried crash the next day.</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The project that got six brilliant hours — and wasn't the one with the deadline.</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Real costs, well documented. Budgeting for them is the skill.</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Sixty seconds, turn to a neighbor: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what did your last deep dive cost you? Silly answers welcome.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5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0:17</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honest reframe</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ADHD has real costs — and with support and structure, some traits can become real strengths. Not because the trait is magic. Because you stopped letting it drive unsupervised. And the standing rule under everything today: AI supports a brain. It does not treat, cure, or diagnose ADHD, and it can be wrong.</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6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0:21</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pre-flight checklist</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Water on the desk.</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Surfacing dehydrated is half the crash.</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Eat first.</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Feral-at-3pm is a blood-sugar event, not a character flaw.</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One alarm, one real stop time.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Out loud, before you dive.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Tell a human</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when you intend to surface.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7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0:25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Before phones come out: the postcard rule</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Anything you type into an AI app today: fake names only — Person A, Company B, Project X. Nothing you wouldn't write on a postcard. No medical, legal, or money details. Every exercise today follows this rule.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8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Hyperfocus, Handled · 0:28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Hyperfocus, Handled</dc:title>
  <dc:subject>PptxGenJS Presentation</dc:subject>
  <dc:creator>ADHDyap</dc:creator>
  <cp:lastModifiedBy>ADHDyap</cp:lastModifiedBy>
  <cp:revision>1</cp:revision>
  <dcterms:created xsi:type="dcterms:W3CDTF">2026-07-19T01:56:50Z</dcterms:created>
  <dcterms:modified xsi:type="dcterms:W3CDTF">2026-07-19T01:56:50Z</dcterms:modified>
</cp:coreProperties>
</file>