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Web deck with live timers, quizzes and confetti: adhdyap.com/deck.html?deck=evidence-files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0:32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0:36
ANSWER: B — ChatGPT made professionals 40% faster at writing tasks. Why: The MIT trial in Science is real — 453 professionals, writing tasks, general population. The ADHD version of that number doesn't exist yet, and the monitor number was never real anywhere.
Let the room vote by hands before revealing.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0:40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0:45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0:50
Start a 10-minute timer. (Web deck adds a 3-2-1 count-in.)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1:02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1:06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1:14
ANSWER: B — Ask: who was studied, how many, was there a control, who paid. Why: Reach is not rigor, but reflex-cynicism teaches you nothing. The four questions take sixty seconds and work on every claim you'll ever meet.
Let the room vote by hands before revealing.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1:28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0:08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0:12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0:16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sheet: 0:28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632"/>
        </a:solidFill>
      </p:bgPr>
    </p:bg>
    <p:spTree>
      <p:nvGrpSpPr>
        <p:cNvPr id="1" name=""/>
        <p:cNvGrpSpPr/>
        <p:nvPr/>
      </p:nvGrpSpPr>
      <p:grpSpPr>
        <a:xfrm>
          <a:off x="0" y="0"/>
          <a:ext cx="0" cy="0"/>
          <a:chOff x="0" y="0"/>
          <a:chExt cx="0" cy="0"/>
        </a:xfrm>
      </p:grpSpPr>
      <p:sp>
        <p:nvSpPr>
          <p:cNvPr id="2" name="Text 0"/>
          <p:cNvSpPr/>
          <p:nvPr/>
        </p:nvSpPr>
        <p:spPr>
          <a:xfrm>
            <a:off x="0" y="640080"/>
            <a:ext cx="9144000" cy="1005840"/>
          </a:xfrm>
          <a:prstGeom prst="rect">
            <a:avLst/>
          </a:prstGeom>
          <a:noFill/>
          <a:ln/>
        </p:spPr>
        <p:txBody>
          <a:bodyPr wrap="square" rtlCol="0" anchor="ctr"/>
          <a:lstStyle/>
          <a:p>
            <a:pPr algn="ctr" indent="0" marL="0">
              <a:buNone/>
            </a:pPr>
            <a:r>
              <a:rPr lang="en-US" sz="5400" dirty="0">
                <a:solidFill>
                  <a:srgbClr val="000000"/>
                </a:solidFill>
                <a:latin typeface="Calibri" pitchFamily="34" charset="0"/>
                <a:ea typeface="Calibri" pitchFamily="34" charset="-122"/>
                <a:cs typeface="Calibri" pitchFamily="34" charset="-120"/>
              </a:rPr>
              <a:t>🔬</a:t>
            </a:r>
            <a:endParaRPr lang="en-US" sz="5400" dirty="0"/>
          </a:p>
        </p:txBody>
      </p:sp>
      <p:sp>
        <p:nvSpPr>
          <p:cNvPr id="3" name="Text 1"/>
          <p:cNvSpPr/>
          <p:nvPr/>
        </p:nvSpPr>
        <p:spPr>
          <a:xfrm>
            <a:off x="548640" y="1737360"/>
            <a:ext cx="8046720" cy="1188720"/>
          </a:xfrm>
          <a:prstGeom prst="rect">
            <a:avLst/>
          </a:prstGeom>
          <a:noFill/>
          <a:ln/>
        </p:spPr>
        <p:txBody>
          <a:bodyPr wrap="square" rtlCol="0" anchor="ctr"/>
          <a:lstStyle/>
          <a:p>
            <a:pPr algn="ctr" indent="0" marL="0">
              <a:buNone/>
            </a:pPr>
            <a:r>
              <a:rPr lang="en-US" sz="4000" b="1" dirty="0">
                <a:solidFill>
                  <a:srgbClr val="FBF6EC"/>
                </a:solidFill>
                <a:latin typeface="Calibri" pitchFamily="34" charset="0"/>
                <a:ea typeface="Calibri" pitchFamily="34" charset="-122"/>
                <a:cs typeface="Calibri" pitchFamily="34" charset="-120"/>
              </a:rPr>
              <a:t>The Evidence Files</a:t>
            </a:r>
            <a:endParaRPr lang="en-US" sz="4000" dirty="0"/>
          </a:p>
        </p:txBody>
      </p:sp>
      <p:sp>
        <p:nvSpPr>
          <p:cNvPr id="4" name="Text 2"/>
          <p:cNvSpPr/>
          <p:nvPr/>
        </p:nvSpPr>
        <p:spPr>
          <a:xfrm>
            <a:off x="1097280" y="2880360"/>
            <a:ext cx="6949440" cy="548640"/>
          </a:xfrm>
          <a:prstGeom prst="rect">
            <a:avLst/>
          </a:prstGeom>
          <a:noFill/>
          <a:ln/>
        </p:spPr>
        <p:txBody>
          <a:bodyPr wrap="square" rtlCol="0" anchor="ctr"/>
          <a:lstStyle/>
          <a:p>
            <a:pPr algn="ctr" indent="0" marL="0">
              <a:buNone/>
            </a:pPr>
            <a:r>
              <a:rPr lang="en-US" sz="1600" dirty="0">
                <a:solidFill>
                  <a:srgbClr val="C6CFDA"/>
                </a:solidFill>
                <a:latin typeface="Calibri" pitchFamily="34" charset="0"/>
                <a:ea typeface="Calibri" pitchFamily="34" charset="-122"/>
                <a:cs typeface="Calibri" pitchFamily="34" charset="-120"/>
              </a:rPr>
              <a:t>Deep-dive class · What science actually knows about ADHD + AI — and how to spot what it doesn't.</a:t>
            </a:r>
            <a:endParaRPr lang="en-US" sz="1600" dirty="0"/>
          </a:p>
        </p:txBody>
      </p:sp>
      <p:sp>
        <p:nvSpPr>
          <p:cNvPr id="5" name="Text 3"/>
          <p:cNvSpPr/>
          <p:nvPr/>
        </p:nvSpPr>
        <p:spPr>
          <a:xfrm>
            <a:off x="1097280" y="3657600"/>
            <a:ext cx="6949440" cy="365760"/>
          </a:xfrm>
          <a:prstGeom prst="rect">
            <a:avLst/>
          </a:prstGeom>
          <a:noFill/>
          <a:ln/>
        </p:spPr>
        <p:txBody>
          <a:bodyPr wrap="square" rtlCol="0" anchor="ctr"/>
          <a:lstStyle/>
          <a:p>
            <a:pPr algn="ctr" indent="0" marL="0">
              <a:buNone/>
            </a:pPr>
            <a:r>
              <a:rPr lang="en-US" sz="1200" dirty="0">
                <a:solidFill>
                  <a:srgbClr val="2A9D8F"/>
                </a:solidFill>
                <a:latin typeface="Calibri" pitchFamily="34" charset="0"/>
                <a:ea typeface="Calibri" pitchFamily="34" charset="-122"/>
                <a:cs typeface="Calibri" pitchFamily="34" charset="-120"/>
              </a:rPr>
              <a:t>90 minutes · 20 slides · adhdyap.com</a:t>
            </a:r>
            <a:endParaRPr lang="en-US" sz="1200" dirty="0"/>
          </a:p>
        </p:txBody>
      </p:sp>
      <p:sp>
        <p:nvSpPr>
          <p:cNvPr id="6" name="Text 4"/>
          <p:cNvSpPr/>
          <p:nvPr/>
        </p:nvSpPr>
        <p:spPr>
          <a:xfrm>
            <a:off x="1097280" y="4617720"/>
            <a:ext cx="6949440" cy="320040"/>
          </a:xfrm>
          <a:prstGeom prst="rect">
            <a:avLst/>
          </a:prstGeom>
          <a:noFill/>
          <a:ln/>
        </p:spPr>
        <p:txBody>
          <a:bodyPr wrap="square" rtlCol="0" anchor="ctr"/>
          <a:lstStyle/>
          <a:p>
            <a:pPr algn="ctr" indent="0" marL="0">
              <a:buNone/>
            </a:pPr>
            <a:r>
              <a:rPr lang="en-US" sz="1000" dirty="0">
                <a:solidFill>
                  <a:srgbClr val="7C8DA0"/>
                </a:solidFill>
                <a:latin typeface="Calibri" pitchFamily="34" charset="0"/>
                <a:ea typeface="Calibri" pitchFamily="34" charset="-122"/>
                <a:cs typeface="Calibri" pitchFamily="34" charset="-120"/>
              </a:rPr>
              <a:t>Created by Alex Tiratsuyan &amp; Doug Wong</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SUGGESTED: hyperfocus is not flow</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400" dirty="0">
                <a:solidFill>
                  <a:srgbClr val="4A4232"/>
                </a:solidFill>
                <a:latin typeface="Calibri" pitchFamily="34" charset="0"/>
                <a:ea typeface="Calibri" pitchFamily="34" charset="-122"/>
                <a:cs typeface="Calibri" pitchFamily="34" charset="-120"/>
              </a:rPr>
              <a:t>Measured head to head, flow and hyperfocus barely correlate — around r equals 0.12, which in plain words means they're different animals. ADHD students report more hyperfocus and less flow than their peers. And no study shows hyperfocus beats ordinary focused attention. The superpower story is a story.</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9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0:32</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Pop quiz: which number is real?</a:t>
            </a:r>
            <a:endParaRPr lang="en-US" sz="2800" dirty="0"/>
          </a:p>
        </p:txBody>
      </p:sp>
      <p:sp>
        <p:nvSpPr>
          <p:cNvPr id="4" name="Shape 2"/>
          <p:cNvSpPr/>
          <p:nvPr/>
        </p:nvSpPr>
        <p:spPr>
          <a:xfrm>
            <a:off x="822960" y="1508760"/>
            <a:ext cx="7498080" cy="603504"/>
          </a:xfrm>
          <a:prstGeom prst="roundRect">
            <a:avLst>
              <a:gd name="adj" fmla="val 18182"/>
            </a:avLst>
          </a:prstGeom>
          <a:solidFill>
            <a:srgbClr val="FFFDF7"/>
          </a:solidFill>
          <a:ln w="12700">
            <a:solidFill>
              <a:srgbClr val="E7DCC9"/>
            </a:solidFill>
            <a:prstDash val="solid"/>
          </a:ln>
        </p:spPr>
      </p:sp>
      <p:sp>
        <p:nvSpPr>
          <p:cNvPr id="5" name="Text 3"/>
          <p:cNvSpPr/>
          <p:nvPr/>
        </p:nvSpPr>
        <p:spPr>
          <a:xfrm>
            <a:off x="1005840" y="1508760"/>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A  </a:t>
            </a:r>
            <a:pPr indent="0" marL="0">
              <a:buNone/>
            </a:pPr>
            <a:r>
              <a:rPr lang="en-US" sz="1400" dirty="0">
                <a:solidFill>
                  <a:srgbClr val="4A4232"/>
                </a:solidFill>
                <a:latin typeface="Calibri" pitchFamily="34" charset="0"/>
                <a:ea typeface="Calibri" pitchFamily="34" charset="-122"/>
                <a:cs typeface="Calibri" pitchFamily="34" charset="-120"/>
              </a:rPr>
              <a:t>AI makes ADHD adults 40% faster</a:t>
            </a:r>
            <a:endParaRPr lang="en-US" sz="1500" dirty="0"/>
          </a:p>
        </p:txBody>
      </p:sp>
      <p:sp>
        <p:nvSpPr>
          <p:cNvPr id="6" name="Shape 4"/>
          <p:cNvSpPr/>
          <p:nvPr/>
        </p:nvSpPr>
        <p:spPr>
          <a:xfrm>
            <a:off x="822960" y="2221992"/>
            <a:ext cx="7498080" cy="603504"/>
          </a:xfrm>
          <a:prstGeom prst="roundRect">
            <a:avLst>
              <a:gd name="adj" fmla="val 18182"/>
            </a:avLst>
          </a:prstGeom>
          <a:solidFill>
            <a:srgbClr val="FFFDF7"/>
          </a:solidFill>
          <a:ln w="12700">
            <a:solidFill>
              <a:srgbClr val="E7DCC9"/>
            </a:solidFill>
            <a:prstDash val="solid"/>
          </a:ln>
        </p:spPr>
      </p:sp>
      <p:sp>
        <p:nvSpPr>
          <p:cNvPr id="7" name="Text 5"/>
          <p:cNvSpPr/>
          <p:nvPr/>
        </p:nvSpPr>
        <p:spPr>
          <a:xfrm>
            <a:off x="1005840" y="2221992"/>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B  </a:t>
            </a:r>
            <a:pPr indent="0" marL="0">
              <a:buNone/>
            </a:pPr>
            <a:r>
              <a:rPr lang="en-US" sz="1400" dirty="0">
                <a:solidFill>
                  <a:srgbClr val="4A4232"/>
                </a:solidFill>
                <a:latin typeface="Calibri" pitchFamily="34" charset="0"/>
                <a:ea typeface="Calibri" pitchFamily="34" charset="-122"/>
                <a:cs typeface="Calibri" pitchFamily="34" charset="-120"/>
              </a:rPr>
              <a:t>ChatGPT made professionals 40% faster at writing tasks</a:t>
            </a:r>
            <a:endParaRPr lang="en-US" sz="1500" dirty="0"/>
          </a:p>
        </p:txBody>
      </p:sp>
      <p:sp>
        <p:nvSpPr>
          <p:cNvPr id="8" name="Shape 6"/>
          <p:cNvSpPr/>
          <p:nvPr/>
        </p:nvSpPr>
        <p:spPr>
          <a:xfrm>
            <a:off x="822960" y="2935224"/>
            <a:ext cx="7498080" cy="603504"/>
          </a:xfrm>
          <a:prstGeom prst="roundRect">
            <a:avLst>
              <a:gd name="adj" fmla="val 18182"/>
            </a:avLst>
          </a:prstGeom>
          <a:solidFill>
            <a:srgbClr val="FFFDF7"/>
          </a:solidFill>
          <a:ln w="12700">
            <a:solidFill>
              <a:srgbClr val="E7DCC9"/>
            </a:solidFill>
            <a:prstDash val="solid"/>
          </a:ln>
        </p:spPr>
      </p:sp>
      <p:sp>
        <p:nvSpPr>
          <p:cNvPr id="9" name="Text 7"/>
          <p:cNvSpPr/>
          <p:nvPr/>
        </p:nvSpPr>
        <p:spPr>
          <a:xfrm>
            <a:off x="1005840" y="2935224"/>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C  </a:t>
            </a:r>
            <a:pPr indent="0" marL="0">
              <a:buNone/>
            </a:pPr>
            <a:r>
              <a:rPr lang="en-US" sz="1400" dirty="0">
                <a:solidFill>
                  <a:srgbClr val="4A4232"/>
                </a:solidFill>
                <a:latin typeface="Calibri" pitchFamily="34" charset="0"/>
                <a:ea typeface="Calibri" pitchFamily="34" charset="-122"/>
                <a:cs typeface="Calibri" pitchFamily="34" charset="-120"/>
              </a:rPr>
              <a:t>Multi-monitor setups boost ADHD focus by 25%</a:t>
            </a:r>
            <a:endParaRPr lang="en-US" sz="1500" dirty="0"/>
          </a:p>
        </p:txBody>
      </p:sp>
      <p:sp>
        <p:nvSpPr>
          <p:cNvPr id="10" name="Text 8"/>
          <p:cNvSpPr/>
          <p:nvPr/>
        </p:nvSpPr>
        <p:spPr>
          <a:xfrm>
            <a:off x="640080" y="3739896"/>
            <a:ext cx="7863840" cy="1243584"/>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One of these is a real, peer-reviewed finding. The other two are how it gets misquoted.</a:t>
            </a:r>
            <a:endParaRPr lang="en-US" sz="1800" dirty="0"/>
          </a:p>
        </p:txBody>
      </p:sp>
      <p:sp>
        <p:nvSpPr>
          <p:cNvPr id="11" name="Text 9"/>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10 / 20</a:t>
            </a:r>
            <a:endParaRPr lang="en-US" sz="900" dirty="0"/>
          </a:p>
        </p:txBody>
      </p:sp>
      <p:sp>
        <p:nvSpPr>
          <p:cNvPr id="12" name="Text 10"/>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0:36</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zero-studies club</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Body doubling</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beloved by thousands, almost no formal research.</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Multi-monitor setups for ADHD</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zero dedicated studies. Community opinion only.</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Bullet journaling, morning pages, gratitude journaling</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zero ADHD-specific controlled trials.</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Intermittent fasting for ADHD</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zero studies. Confirmed searched, not just unsearched.</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AI speed gains for ADHD adults</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zero. Every number you've seen is borrowed from general studies.</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11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0:40</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The most overlooked finding of all</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ADHD in adults over 50 is the most underdiagnosed age band there is — roughly 0.05 percent have a recorded diagnosis where studies expect 3 to 5 percent actually qualify. If that's you, you're not late to this. Science is late to you.</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12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0:45</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Try it: the claim autopsy</a:t>
            </a:r>
            <a:endParaRPr lang="en-US" sz="3200" dirty="0"/>
          </a:p>
        </p:txBody>
      </p:sp>
      <p:sp>
        <p:nvSpPr>
          <p:cNvPr id="4" name="Shape 2"/>
          <p:cNvSpPr/>
          <p:nvPr/>
        </p:nvSpPr>
        <p:spPr>
          <a:xfrm>
            <a:off x="3291840" y="1508760"/>
            <a:ext cx="2560320" cy="502920"/>
          </a:xfrm>
          <a:prstGeom prst="roundRect">
            <a:avLst>
              <a:gd name="adj" fmla="val 49091"/>
            </a:avLst>
          </a:prstGeom>
          <a:solidFill>
            <a:srgbClr val="F26B3A"/>
          </a:solidFill>
          <a:ln/>
        </p:spPr>
      </p:sp>
      <p:sp>
        <p:nvSpPr>
          <p:cNvPr id="5" name="Text 3"/>
          <p:cNvSpPr/>
          <p:nvPr/>
        </p:nvSpPr>
        <p:spPr>
          <a:xfrm>
            <a:off x="3291840" y="1508760"/>
            <a:ext cx="2560320" cy="50292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  10-minute exercise</a:t>
            </a:r>
            <a:endParaRPr lang="en-US" sz="1500" dirty="0"/>
          </a:p>
        </p:txBody>
      </p:sp>
      <p:sp>
        <p:nvSpPr>
          <p:cNvPr id="6" name="Text 4"/>
          <p:cNvSpPr/>
          <p:nvPr/>
        </p:nvSpPr>
        <p:spPr>
          <a:xfrm>
            <a:off x="640080" y="2240280"/>
            <a:ext cx="7863840" cy="274320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Phones out, ten minutes. Find one ADHD claim in the wild — an ad, a TikTok, a product page. Run the four autopsy questions and give it a shelf: supported, suggested, or sold. Postcard rule if you type anything into an AI: fake names, nothing you wouldn't write on a postcard.</a:t>
            </a:r>
            <a:endParaRPr lang="en-US" sz="1600" dirty="0"/>
          </a:p>
        </p:txBody>
      </p:sp>
      <p:sp>
        <p:nvSpPr>
          <p:cNvPr id="7" name="Text 5"/>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13 / 20</a:t>
            </a:r>
            <a:endParaRPr lang="en-US" sz="900" dirty="0"/>
          </a:p>
        </p:txBody>
      </p:sp>
      <p:sp>
        <p:nvSpPr>
          <p:cNvPr id="8" name="Text 6"/>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0:50</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What did you catch?</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Volunteers: what claim did you find, and what shelf did it land on? The room learns the ranking faster from three real examples than from thirty slides.</a:t>
            </a:r>
            <a:endParaRPr lang="en-US" sz="18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14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1:02</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Even the footnotes lie sometimes</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While building this program we fact-checked every source. Some citations pointed at pages that </a:t>
            </a:r>
            <a:pPr indent="0" marL="0">
              <a:buNone/>
            </a:pPr>
            <a:r>
              <a:rPr lang="en-US" sz="1600" b="1" dirty="0">
                <a:solidFill>
                  <a:srgbClr val="4A4232"/>
                </a:solidFill>
                <a:latin typeface="Calibri" pitchFamily="34" charset="0"/>
                <a:ea typeface="Calibri" pitchFamily="34" charset="-122"/>
                <a:cs typeface="Calibri" pitchFamily="34" charset="-120"/>
              </a:rPr>
              <a:t>don't exist</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One supplement claim cited a real paper that found </a:t>
            </a:r>
            <a:pPr indent="0" marL="0">
              <a:buNone/>
            </a:pPr>
            <a:r>
              <a:rPr lang="en-US" sz="1600" b="1" dirty="0">
                <a:solidFill>
                  <a:srgbClr val="4A4232"/>
                </a:solidFill>
                <a:latin typeface="Calibri" pitchFamily="34" charset="0"/>
                <a:ea typeface="Calibri" pitchFamily="34" charset="-122"/>
                <a:cs typeface="Calibri" pitchFamily="34" charset="-120"/>
              </a:rPr>
              <a:t>the opposite</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of what was claimed.</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Four numbers in our own earlier notes were subtly wrong — caught and corrected before they reached you.</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Moral: a footnote isn't proof. It's an address. Sometimes nobody's home.</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15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1:06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About your For You page</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The one peer-reviewed study of ADHD TikTok found huge reach and weak clinical accuracy. That doesn't make the creators villains — it makes the platform a lead generator, not a doctor. Let it point you at questions. Don't let it hand you answers.</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16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1:10</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Pop quiz: the autopsy reflex</a:t>
            </a:r>
            <a:endParaRPr lang="en-US" sz="3200" dirty="0"/>
          </a:p>
        </p:txBody>
      </p:sp>
      <p:sp>
        <p:nvSpPr>
          <p:cNvPr id="4" name="Shape 2"/>
          <p:cNvSpPr/>
          <p:nvPr/>
        </p:nvSpPr>
        <p:spPr>
          <a:xfrm>
            <a:off x="822960" y="1508760"/>
            <a:ext cx="7498080" cy="603504"/>
          </a:xfrm>
          <a:prstGeom prst="roundRect">
            <a:avLst>
              <a:gd name="adj" fmla="val 18182"/>
            </a:avLst>
          </a:prstGeom>
          <a:solidFill>
            <a:srgbClr val="FFFDF7"/>
          </a:solidFill>
          <a:ln w="12700">
            <a:solidFill>
              <a:srgbClr val="E7DCC9"/>
            </a:solidFill>
            <a:prstDash val="solid"/>
          </a:ln>
        </p:spPr>
      </p:sp>
      <p:sp>
        <p:nvSpPr>
          <p:cNvPr id="5" name="Text 3"/>
          <p:cNvSpPr/>
          <p:nvPr/>
        </p:nvSpPr>
        <p:spPr>
          <a:xfrm>
            <a:off x="1005840" y="1508760"/>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A  </a:t>
            </a:r>
            <a:pPr indent="0" marL="0">
              <a:buNone/>
            </a:pPr>
            <a:r>
              <a:rPr lang="en-US" sz="1400" dirty="0">
                <a:solidFill>
                  <a:srgbClr val="4A4232"/>
                </a:solidFill>
                <a:latin typeface="Calibri" pitchFamily="34" charset="0"/>
                <a:ea typeface="Calibri" pitchFamily="34" charset="-122"/>
                <a:cs typeface="Calibri" pitchFamily="34" charset="-120"/>
              </a:rPr>
              <a:t>Share it — two million views can't be wrong</a:t>
            </a:r>
            <a:endParaRPr lang="en-US" sz="1500" dirty="0"/>
          </a:p>
        </p:txBody>
      </p:sp>
      <p:sp>
        <p:nvSpPr>
          <p:cNvPr id="6" name="Shape 4"/>
          <p:cNvSpPr/>
          <p:nvPr/>
        </p:nvSpPr>
        <p:spPr>
          <a:xfrm>
            <a:off x="822960" y="2221992"/>
            <a:ext cx="7498080" cy="603504"/>
          </a:xfrm>
          <a:prstGeom prst="roundRect">
            <a:avLst>
              <a:gd name="adj" fmla="val 18182"/>
            </a:avLst>
          </a:prstGeom>
          <a:solidFill>
            <a:srgbClr val="FFFDF7"/>
          </a:solidFill>
          <a:ln w="12700">
            <a:solidFill>
              <a:srgbClr val="E7DCC9"/>
            </a:solidFill>
            <a:prstDash val="solid"/>
          </a:ln>
        </p:spPr>
      </p:sp>
      <p:sp>
        <p:nvSpPr>
          <p:cNvPr id="7" name="Text 5"/>
          <p:cNvSpPr/>
          <p:nvPr/>
        </p:nvSpPr>
        <p:spPr>
          <a:xfrm>
            <a:off x="1005840" y="2221992"/>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B  </a:t>
            </a:r>
            <a:pPr indent="0" marL="0">
              <a:buNone/>
            </a:pPr>
            <a:r>
              <a:rPr lang="en-US" sz="1400" dirty="0">
                <a:solidFill>
                  <a:srgbClr val="4A4232"/>
                </a:solidFill>
                <a:latin typeface="Calibri" pitchFamily="34" charset="0"/>
                <a:ea typeface="Calibri" pitchFamily="34" charset="-122"/>
                <a:cs typeface="Calibri" pitchFamily="34" charset="-120"/>
              </a:rPr>
              <a:t>Ask: who was studied, how many, was there a control, who paid</a:t>
            </a:r>
            <a:endParaRPr lang="en-US" sz="1500" dirty="0"/>
          </a:p>
        </p:txBody>
      </p:sp>
      <p:sp>
        <p:nvSpPr>
          <p:cNvPr id="8" name="Shape 6"/>
          <p:cNvSpPr/>
          <p:nvPr/>
        </p:nvSpPr>
        <p:spPr>
          <a:xfrm>
            <a:off x="822960" y="2935224"/>
            <a:ext cx="7498080" cy="603504"/>
          </a:xfrm>
          <a:prstGeom prst="roundRect">
            <a:avLst>
              <a:gd name="adj" fmla="val 18182"/>
            </a:avLst>
          </a:prstGeom>
          <a:solidFill>
            <a:srgbClr val="FFFDF7"/>
          </a:solidFill>
          <a:ln w="12700">
            <a:solidFill>
              <a:srgbClr val="E7DCC9"/>
            </a:solidFill>
            <a:prstDash val="solid"/>
          </a:ln>
        </p:spPr>
      </p:sp>
      <p:sp>
        <p:nvSpPr>
          <p:cNvPr id="9" name="Text 7"/>
          <p:cNvSpPr/>
          <p:nvPr/>
        </p:nvSpPr>
        <p:spPr>
          <a:xfrm>
            <a:off x="1005840" y="2935224"/>
            <a:ext cx="7132320" cy="603504"/>
          </a:xfrm>
          <a:prstGeom prst="rect">
            <a:avLst/>
          </a:prstGeom>
          <a:noFill/>
          <a:ln/>
        </p:spPr>
        <p:txBody>
          <a:bodyPr wrap="square" lIns="0" tIns="0" rIns="0" bIns="0" rtlCol="0" anchor="ctr"/>
          <a:lstStyle/>
          <a:p>
            <a:pPr indent="0" marL="0">
              <a:buNone/>
            </a:pPr>
            <a:r>
              <a:rPr lang="en-US" sz="1500" b="1" dirty="0">
                <a:solidFill>
                  <a:srgbClr val="F26B3A"/>
                </a:solidFill>
                <a:latin typeface="Calibri" pitchFamily="34" charset="0"/>
                <a:ea typeface="Calibri" pitchFamily="34" charset="-122"/>
                <a:cs typeface="Calibri" pitchFamily="34" charset="-120"/>
              </a:rPr>
              <a:t>C  </a:t>
            </a:r>
            <a:pPr indent="0" marL="0">
              <a:buNone/>
            </a:pPr>
            <a:r>
              <a:rPr lang="en-US" sz="1400" dirty="0">
                <a:solidFill>
                  <a:srgbClr val="4A4232"/>
                </a:solidFill>
                <a:latin typeface="Calibri" pitchFamily="34" charset="0"/>
                <a:ea typeface="Calibri" pitchFamily="34" charset="-122"/>
                <a:cs typeface="Calibri" pitchFamily="34" charset="-120"/>
              </a:rPr>
              <a:t>Assume it's false and move on</a:t>
            </a:r>
            <a:endParaRPr lang="en-US" sz="1500" dirty="0"/>
          </a:p>
        </p:txBody>
      </p:sp>
      <p:sp>
        <p:nvSpPr>
          <p:cNvPr id="10" name="Text 8"/>
          <p:cNvSpPr/>
          <p:nvPr/>
        </p:nvSpPr>
        <p:spPr>
          <a:xfrm>
            <a:off x="640080" y="3739896"/>
            <a:ext cx="7863840" cy="1243584"/>
          </a:xfrm>
          <a:prstGeom prst="rect">
            <a:avLst/>
          </a:prstGeom>
          <a:noFill/>
          <a:ln/>
        </p:spPr>
        <p:txBody>
          <a:bodyPr wrap="square" rtlCol="0" anchor="t"/>
          <a:lstStyle/>
          <a:p>
            <a:pPr indent="0" marL="0">
              <a:buNone/>
            </a:pPr>
            <a:r>
              <a:rPr lang="en-US" sz="1800" dirty="0">
                <a:solidFill>
                  <a:srgbClr val="4A4232"/>
                </a:solidFill>
                <a:latin typeface="Calibri" pitchFamily="34" charset="0"/>
                <a:ea typeface="Calibri" pitchFamily="34" charset="-122"/>
                <a:cs typeface="Calibri" pitchFamily="34" charset="-120"/>
              </a:rPr>
              <a:t>A video with two million views says an AI app fixes ADHD focus. What's the move?</a:t>
            </a:r>
            <a:endParaRPr lang="en-US" sz="1800" dirty="0"/>
          </a:p>
        </p:txBody>
      </p:sp>
      <p:sp>
        <p:nvSpPr>
          <p:cNvPr id="11" name="Text 9"/>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17 / 20</a:t>
            </a:r>
            <a:endParaRPr lang="en-US" sz="900" dirty="0"/>
          </a:p>
        </p:txBody>
      </p:sp>
      <p:sp>
        <p:nvSpPr>
          <p:cNvPr id="12" name="Text 10"/>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1:14</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What's left standing</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Capture thoughts </a:t>
            </a:r>
            <a:pPr indent="0" marL="0">
              <a:buNone/>
            </a:pPr>
            <a:r>
              <a:rPr lang="en-US" sz="1600" b="1" dirty="0">
                <a:solidFill>
                  <a:srgbClr val="4A4232"/>
                </a:solidFill>
                <a:latin typeface="Calibri" pitchFamily="34" charset="0"/>
                <a:ea typeface="Calibri" pitchFamily="34" charset="-122"/>
                <a:cs typeface="Calibri" pitchFamily="34" charset="-120"/>
              </a:rPr>
              <a:t>the second you have them</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supported from four directions.</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Make every next step </a:t>
            </a:r>
            <a:pPr indent="0" marL="0">
              <a:buNone/>
            </a:pPr>
            <a:r>
              <a:rPr lang="en-US" sz="1600" b="1" dirty="0">
                <a:solidFill>
                  <a:srgbClr val="4A4232"/>
                </a:solidFill>
                <a:latin typeface="Calibri" pitchFamily="34" charset="0"/>
                <a:ea typeface="Calibri" pitchFamily="34" charset="-122"/>
                <a:cs typeface="Calibri" pitchFamily="34" charset="-120"/>
              </a:rPr>
              <a:t>smaller</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supported by experts and economists alike.</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Put </a:t>
            </a:r>
            <a:pPr indent="0" marL="0">
              <a:buNone/>
            </a:pPr>
            <a:r>
              <a:rPr lang="en-US" sz="1600" b="1" dirty="0">
                <a:solidFill>
                  <a:srgbClr val="4A4232"/>
                </a:solidFill>
                <a:latin typeface="Calibri" pitchFamily="34" charset="0"/>
                <a:ea typeface="Calibri" pitchFamily="34" charset="-122"/>
                <a:cs typeface="Calibri" pitchFamily="34" charset="-120"/>
              </a:rPr>
              <a:t>structure between impulse and action</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the method is the safety layer.</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Privacy is a rule, not a footnote</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fake names, postcard rule, every time.</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That's the whole method. It's what survives the microscope.</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18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1:18</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Evidence Files</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Ninety minutes of receipts. Everything you've heard about ADHD and AI, sorted into what's proven, what's promising, and what's just for sale. You'll leave able to run this sorting on any claim you meet.</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0:00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Become the evidence</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Nobody has studied us yet — so run your own n-of-1. One week, three numbers on paper: tiny actions finished, restarts from a save card, minutes between deciding and starting. Your data beats their marketing.</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19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1:24</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B2632"/>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FBF6EC"/>
                </a:solidFill>
                <a:latin typeface="Calibri" pitchFamily="34" charset="0"/>
                <a:ea typeface="Calibri" pitchFamily="34" charset="-122"/>
                <a:cs typeface="Calibri" pitchFamily="34" charset="-120"/>
              </a:rPr>
              <a:t>Trust is earned in shelves</a:t>
            </a:r>
            <a:endParaRPr lang="en-US" sz="3200" dirty="0"/>
          </a:p>
        </p:txBody>
      </p:sp>
      <p:sp>
        <p:nvSpPr>
          <p:cNvPr id="4" name="Text 2"/>
          <p:cNvSpPr/>
          <p:nvPr/>
        </p:nvSpPr>
        <p:spPr>
          <a:xfrm>
            <a:off x="457200" y="1508760"/>
            <a:ext cx="8229600" cy="1051560"/>
          </a:xfrm>
          <a:prstGeom prst="rect">
            <a:avLst/>
          </a:prstGeom>
          <a:noFill/>
          <a:ln/>
        </p:spPr>
        <p:txBody>
          <a:bodyPr wrap="square" rtlCol="0" anchor="ctr"/>
          <a:lstStyle/>
          <a:p>
            <a:pPr algn="ctr" indent="0" marL="0">
              <a:buNone/>
            </a:pPr>
            <a:r>
              <a:rPr lang="en-US" sz="4000" b="1" dirty="0">
                <a:solidFill>
                  <a:srgbClr val="008300"/>
                </a:solidFill>
                <a:latin typeface="Calibri" pitchFamily="34" charset="0"/>
                <a:ea typeface="Calibri" pitchFamily="34" charset="-122"/>
                <a:cs typeface="Calibri" pitchFamily="34" charset="-120"/>
              </a:rPr>
              <a:t>SUPPORTED</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EDA100"/>
                </a:solidFill>
                <a:latin typeface="Calibri" pitchFamily="34" charset="0"/>
                <a:ea typeface="Calibri" pitchFamily="34" charset="-122"/>
                <a:cs typeface="Calibri" pitchFamily="34" charset="-120"/>
              </a:rPr>
              <a:t>SUGGESTED</a:t>
            </a:r>
            <a:pPr algn="ctr" indent="0" marL="0">
              <a:buNone/>
            </a:pPr>
            <a:r>
              <a:rPr lang="en-US" sz="3600" dirty="0">
                <a:solidFill>
                  <a:srgbClr val="3B4E66"/>
                </a:solidFill>
                <a:latin typeface="Calibri" pitchFamily="34" charset="0"/>
                <a:ea typeface="Calibri" pitchFamily="34" charset="-122"/>
                <a:cs typeface="Calibri" pitchFamily="34" charset="-120"/>
              </a:rPr>
              <a:t>  ·  </a:t>
            </a:r>
            <a:pPr algn="ctr" indent="0" marL="0">
              <a:buNone/>
            </a:pPr>
            <a:r>
              <a:rPr lang="en-US" sz="4000" b="1" dirty="0">
                <a:solidFill>
                  <a:srgbClr val="E34948"/>
                </a:solidFill>
                <a:latin typeface="Calibri" pitchFamily="34" charset="0"/>
                <a:ea typeface="Calibri" pitchFamily="34" charset="-122"/>
                <a:cs typeface="Calibri" pitchFamily="34" charset="-120"/>
              </a:rPr>
              <a:t>SOLD</a:t>
            </a:r>
            <a:endParaRPr lang="en-US" sz="4000" dirty="0"/>
          </a:p>
        </p:txBody>
      </p:sp>
      <p:sp>
        <p:nvSpPr>
          <p:cNvPr id="5" name="Text 3"/>
          <p:cNvSpPr/>
          <p:nvPr/>
        </p:nvSpPr>
        <p:spPr>
          <a:xfrm>
            <a:off x="640080" y="2743200"/>
            <a:ext cx="7863840" cy="2240280"/>
          </a:xfrm>
          <a:prstGeom prst="rect">
            <a:avLst/>
          </a:prstGeom>
          <a:noFill/>
          <a:ln/>
        </p:spPr>
        <p:txBody>
          <a:bodyPr wrap="square" rtlCol="0" anchor="t"/>
          <a:lstStyle/>
          <a:p>
            <a:pPr indent="0" marL="0">
              <a:buNone/>
            </a:pPr>
            <a:r>
              <a:rPr lang="en-US" sz="1800" dirty="0">
                <a:solidFill>
                  <a:srgbClr val="C6CFDA"/>
                </a:solidFill>
                <a:latin typeface="Calibri" pitchFamily="34" charset="0"/>
                <a:ea typeface="Calibri" pitchFamily="34" charset="-122"/>
                <a:cs typeface="Calibri" pitchFamily="34" charset="-120"/>
              </a:rPr>
              <a:t>Say them with me. Then go be harder to sell to.</a:t>
            </a:r>
            <a:endParaRPr lang="en-US" sz="1800" dirty="0"/>
          </a:p>
        </p:txBody>
      </p:sp>
      <p:sp>
        <p:nvSpPr>
          <p:cNvPr id="6" name="Text 4"/>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7C8DA0"/>
                </a:solidFill>
                <a:latin typeface="Calibri" pitchFamily="34" charset="0"/>
                <a:ea typeface="Calibri" pitchFamily="34" charset="-122"/>
                <a:cs typeface="Calibri" pitchFamily="34" charset="-120"/>
              </a:rPr>
              <a:t>20 / 20</a:t>
            </a:r>
            <a:endParaRPr lang="en-US" sz="900" dirty="0"/>
          </a:p>
        </p:txBody>
      </p:sp>
      <p:sp>
        <p:nvSpPr>
          <p:cNvPr id="7" name="Text 5"/>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7C8DA0"/>
                </a:solidFill>
                <a:latin typeface="Calibri" pitchFamily="34" charset="0"/>
                <a:ea typeface="Calibri" pitchFamily="34" charset="-122"/>
                <a:cs typeface="Calibri" pitchFamily="34" charset="-120"/>
              </a:rPr>
              <a:t>🔬 The Evidence Files · 1:28</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Why a whole class about studies</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Because ADHD brains are a target market. We buy the planner, the app, the supplement, the course — because we're hopeful, and because the ads know exactly where it hurts. The antidote isn't cynicism. It's a ranking system.</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2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0:04</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three shelves</a:t>
            </a:r>
            <a:endParaRPr lang="en-US" sz="3200" dirty="0"/>
          </a:p>
        </p:txBody>
      </p:sp>
      <p:sp>
        <p:nvSpPr>
          <p:cNvPr id="4" name="Text 2"/>
          <p:cNvSpPr/>
          <p:nvPr/>
        </p:nvSpPr>
        <p:spPr>
          <a:xfrm>
            <a:off x="457200" y="1508760"/>
            <a:ext cx="8229600" cy="1051560"/>
          </a:xfrm>
          <a:prstGeom prst="rect">
            <a:avLst/>
          </a:prstGeom>
          <a:noFill/>
          <a:ln/>
        </p:spPr>
        <p:txBody>
          <a:bodyPr wrap="square" rtlCol="0" anchor="ctr"/>
          <a:lstStyle/>
          <a:p>
            <a:pPr algn="ctr" indent="0" marL="0">
              <a:buNone/>
            </a:pPr>
            <a:r>
              <a:rPr lang="en-US" sz="4000" b="1" dirty="0">
                <a:solidFill>
                  <a:srgbClr val="008300"/>
                </a:solidFill>
                <a:latin typeface="Calibri" pitchFamily="34" charset="0"/>
                <a:ea typeface="Calibri" pitchFamily="34" charset="-122"/>
                <a:cs typeface="Calibri" pitchFamily="34" charset="-120"/>
              </a:rPr>
              <a:t>SUPPORTED</a:t>
            </a:r>
            <a:pPr algn="ctr" indent="0" marL="0">
              <a:buNone/>
            </a:pPr>
            <a:r>
              <a:rPr lang="en-US" sz="3600" dirty="0">
                <a:solidFill>
                  <a:srgbClr val="8B7E68"/>
                </a:solidFill>
                <a:latin typeface="Calibri" pitchFamily="34" charset="0"/>
                <a:ea typeface="Calibri" pitchFamily="34" charset="-122"/>
                <a:cs typeface="Calibri" pitchFamily="34" charset="-120"/>
              </a:rPr>
              <a:t>  ·  </a:t>
            </a:r>
            <a:pPr algn="ctr" indent="0" marL="0">
              <a:buNone/>
            </a:pPr>
            <a:r>
              <a:rPr lang="en-US" sz="4000" b="1" dirty="0">
                <a:solidFill>
                  <a:srgbClr val="EDA100"/>
                </a:solidFill>
                <a:latin typeface="Calibri" pitchFamily="34" charset="0"/>
                <a:ea typeface="Calibri" pitchFamily="34" charset="-122"/>
                <a:cs typeface="Calibri" pitchFamily="34" charset="-120"/>
              </a:rPr>
              <a:t>SUGGESTED</a:t>
            </a:r>
            <a:pPr algn="ctr" indent="0" marL="0">
              <a:buNone/>
            </a:pPr>
            <a:r>
              <a:rPr lang="en-US" sz="3600" dirty="0">
                <a:solidFill>
                  <a:srgbClr val="8B7E68"/>
                </a:solidFill>
                <a:latin typeface="Calibri" pitchFamily="34" charset="0"/>
                <a:ea typeface="Calibri" pitchFamily="34" charset="-122"/>
                <a:cs typeface="Calibri" pitchFamily="34" charset="-120"/>
              </a:rPr>
              <a:t>  ·  </a:t>
            </a:r>
            <a:pPr algn="ctr" indent="0" marL="0">
              <a:buNone/>
            </a:pPr>
            <a:r>
              <a:rPr lang="en-US" sz="4000" b="1" dirty="0">
                <a:solidFill>
                  <a:srgbClr val="E34948"/>
                </a:solidFill>
                <a:latin typeface="Calibri" pitchFamily="34" charset="0"/>
                <a:ea typeface="Calibri" pitchFamily="34" charset="-122"/>
                <a:cs typeface="Calibri" pitchFamily="34" charset="-120"/>
              </a:rPr>
              <a:t>SOLD</a:t>
            </a:r>
            <a:endParaRPr lang="en-US" sz="4000" dirty="0"/>
          </a:p>
        </p:txBody>
      </p:sp>
      <p:sp>
        <p:nvSpPr>
          <p:cNvPr id="5" name="Text 3"/>
          <p:cNvSpPr/>
          <p:nvPr/>
        </p:nvSpPr>
        <p:spPr>
          <a:xfrm>
            <a:off x="640080" y="2743200"/>
            <a:ext cx="7863840" cy="224028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Supported: multiple real studies agree. Suggested: one study, or a directional finding — interesting, not settled. Sold: a vendor number, a testimonial, a vibe. Every claim today gets a shelf.</a:t>
            </a:r>
            <a:endParaRPr lang="en-US" sz="1600" dirty="0"/>
          </a:p>
        </p:txBody>
      </p:sp>
      <p:sp>
        <p:nvSpPr>
          <p:cNvPr id="6" name="Text 4"/>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3 / 20</a:t>
            </a:r>
            <a:endParaRPr lang="en-US" sz="900" dirty="0"/>
          </a:p>
        </p:txBody>
      </p:sp>
      <p:sp>
        <p:nvSpPr>
          <p:cNvPr id="7" name="Text 5"/>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0:08</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The 60-second study autopsy</a:t>
            </a:r>
            <a:endParaRPr lang="en-US" sz="32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Who was studied?</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Kids are not adults. Students are not you. Nobody studies ADHD adults over 50 — we'll get to that.</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How many?</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Fifteen people is a pilot, not proof.</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Was there a control group?</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No control, no causation.</a:t>
            </a:r>
            <a:endParaRPr lang="en-US" sz="1600" dirty="0"/>
          </a:p>
          <a:p>
            <a:pPr marL="177800" indent="-177800">
              <a:buSzPct val="100000"/>
              <a:buChar char="•"/>
            </a:pPr>
            <a:r>
              <a:rPr lang="en-US" sz="1600" b="1" dirty="0">
                <a:solidFill>
                  <a:srgbClr val="4A4232"/>
                </a:solidFill>
                <a:latin typeface="Calibri" pitchFamily="34" charset="0"/>
                <a:ea typeface="Calibri" pitchFamily="34" charset="-122"/>
                <a:cs typeface="Calibri" pitchFamily="34" charset="-120"/>
              </a:rPr>
              <a:t>Who paid?</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A vendor grading its own homework stays on the bottom shelf.</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4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0:12</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SUPPORTED: AI assists — it never treats</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Twenty-seven clinical experts, peer-reviewed in BMC Psychology: AI should complement human judgment, never replace it. Every credible product in the space says the same thing about itself. Anyone promising AI treats ADHD just told you their shelf.</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5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0:16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SUPPORTED: fast capture is the real move</a:t>
            </a:r>
            <a:endParaRPr lang="en-US" sz="28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600" dirty="0">
                <a:solidFill>
                  <a:srgbClr val="4A4232"/>
                </a:solidFill>
                <a:latin typeface="Calibri" pitchFamily="34" charset="0"/>
                <a:ea typeface="Calibri" pitchFamily="34" charset="-122"/>
                <a:cs typeface="Calibri" pitchFamily="34" charset="-120"/>
              </a:rPr>
              <a:t>A peer-reviewed diary study caught an ADHD adult describing it perfectly: in 2 seconds I can scratch that itch, get it out, and go back to what I need to do. David Allen has said it for decades: if capture isn't instant, it won't get done. Four independent research directions land here.</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6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0:20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2800" b="1" dirty="0">
                <a:solidFill>
                  <a:srgbClr val="1B2632"/>
                </a:solidFill>
                <a:latin typeface="Calibri" pitchFamily="34" charset="0"/>
                <a:ea typeface="Calibri" pitchFamily="34" charset="-122"/>
                <a:cs typeface="Calibri" pitchFamily="34" charset="-120"/>
              </a:rPr>
              <a:t>SUPPORTED: smaller beats bigger</a:t>
            </a:r>
            <a:endParaRPr lang="en-US" sz="2800" dirty="0"/>
          </a:p>
        </p:txBody>
      </p:sp>
      <p:sp>
        <p:nvSpPr>
          <p:cNvPr id="4" name="Text 2"/>
          <p:cNvSpPr/>
          <p:nvPr/>
        </p:nvSpPr>
        <p:spPr>
          <a:xfrm>
            <a:off x="640080" y="1508760"/>
            <a:ext cx="7863840" cy="3108960"/>
          </a:xfrm>
          <a:prstGeom prst="rect">
            <a:avLst/>
          </a:prstGeom>
          <a:noFill/>
          <a:ln/>
        </p:spPr>
        <p:txBody>
          <a:bodyPr wrap="square" rtlCol="0" anchor="t"/>
          <a:lstStyle/>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The same 27 experts found AI's plans </a:t>
            </a:r>
            <a:pPr indent="0" marL="0">
              <a:buNone/>
            </a:pPr>
            <a:r>
              <a:rPr lang="en-US" sz="1600" b="1" dirty="0">
                <a:solidFill>
                  <a:srgbClr val="4A4232"/>
                </a:solidFill>
                <a:latin typeface="Calibri" pitchFamily="34" charset="0"/>
                <a:ea typeface="Calibri" pitchFamily="34" charset="-122"/>
                <a:cs typeface="Calibri" pitchFamily="34" charset="-120"/>
              </a:rPr>
              <a:t>too generic</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 — walls of text re-overwhelm the brain they're meant to help.</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Economists found raw AI activity jumps 40–180%… but finished, shipped work only rises about </a:t>
            </a:r>
            <a:pPr indent="0" marL="0">
              <a:buNone/>
            </a:pPr>
            <a:r>
              <a:rPr lang="en-US" sz="1600" b="1" dirty="0">
                <a:solidFill>
                  <a:srgbClr val="4A4232"/>
                </a:solidFill>
                <a:latin typeface="Calibri" pitchFamily="34" charset="0"/>
                <a:ea typeface="Calibri" pitchFamily="34" charset="-122"/>
                <a:cs typeface="Calibri" pitchFamily="34" charset="-120"/>
              </a:rPr>
              <a:t>30%</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a:t>
            </a:r>
            <a:endParaRPr lang="en-US" sz="1600" dirty="0"/>
          </a:p>
          <a:p>
            <a:pPr marL="177800" indent="-177800">
              <a:buSzPct val="100000"/>
              <a:buChar char="•"/>
            </a:pPr>
            <a:r>
              <a:rPr lang="en-US" sz="1600" dirty="0">
                <a:solidFill>
                  <a:srgbClr val="4A4232"/>
                </a:solidFill>
                <a:latin typeface="Calibri" pitchFamily="34" charset="0"/>
                <a:ea typeface="Calibri" pitchFamily="34" charset="-122"/>
                <a:cs typeface="Calibri" pitchFamily="34" charset="-120"/>
              </a:rPr>
              <a:t>Grassroots ADHD users independently invented </a:t>
            </a:r>
            <a:pPr indent="0" marL="0">
              <a:buNone/>
            </a:pPr>
            <a:r>
              <a:rPr lang="en-US" sz="1600" b="1" dirty="0">
                <a:solidFill>
                  <a:srgbClr val="4A4232"/>
                </a:solidFill>
                <a:latin typeface="Calibri" pitchFamily="34" charset="0"/>
                <a:ea typeface="Calibri" pitchFamily="34" charset="-122"/>
                <a:cs typeface="Calibri" pitchFamily="34" charset="-120"/>
              </a:rPr>
              <a:t>one question at a time</a:t>
            </a:r>
            <a:pPr indent="0" marL="0">
              <a:spcAft>
                <a:spcPts val="1000"/>
              </a:spcAft>
              <a:buNone/>
            </a:pPr>
            <a:r>
              <a:rPr lang="en-US" sz="1600" dirty="0">
                <a:solidFill>
                  <a:srgbClr val="4A4232"/>
                </a:solidFill>
                <a:latin typeface="Calibri" pitchFamily="34" charset="0"/>
                <a:ea typeface="Calibri" pitchFamily="34" charset="-122"/>
                <a:cs typeface="Calibri" pitchFamily="34" charset="-120"/>
              </a:rPr>
              <a:t>.</a:t>
            </a:r>
            <a:endParaRPr lang="en-US" sz="1600" dirty="0"/>
          </a:p>
          <a:p>
            <a:pPr marL="177800" indent="-177800">
              <a:spcAft>
                <a:spcPts val="1000"/>
              </a:spcAft>
              <a:buSzPct val="100000"/>
              <a:buChar char="•"/>
            </a:pPr>
            <a:r>
              <a:rPr lang="en-US" sz="1600" dirty="0">
                <a:solidFill>
                  <a:srgbClr val="4A4232"/>
                </a:solidFill>
                <a:latin typeface="Calibri" pitchFamily="34" charset="0"/>
                <a:ea typeface="Calibri" pitchFamily="34" charset="-122"/>
                <a:cs typeface="Calibri" pitchFamily="34" charset="-120"/>
              </a:rPr>
              <a:t>The rule that survives: if AI doesn't make your next step smaller, it's not helping.</a:t>
            </a:r>
            <a:endParaRPr lang="en-US" sz="16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7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0:24</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6EC"/>
        </a:solidFill>
      </p:bgPr>
    </p:bg>
    <p:spTree>
      <p:nvGrpSpPr>
        <p:cNvPr id="1" name=""/>
        <p:cNvGrpSpPr/>
        <p:nvPr/>
      </p:nvGrpSpPr>
      <p:grpSpPr>
        <a:xfrm>
          <a:off x="0" y="0"/>
          <a:ext cx="0" cy="0"/>
          <a:chOff x="0" y="0"/>
          <a:chExt cx="0" cy="0"/>
        </a:xfrm>
      </p:grpSpPr>
      <p:sp>
        <p:nvSpPr>
          <p:cNvPr id="2" name="Text 0"/>
          <p:cNvSpPr/>
          <p:nvPr/>
        </p:nvSpPr>
        <p:spPr>
          <a:xfrm>
            <a:off x="457200" y="320040"/>
            <a:ext cx="914400" cy="685800"/>
          </a:xfrm>
          <a:prstGeom prst="rect">
            <a:avLst/>
          </a:prstGeom>
          <a:noFill/>
          <a:ln/>
        </p:spPr>
        <p:txBody>
          <a:bodyPr wrap="square" rtlCol="0" anchor="ctr"/>
          <a:lstStyle/>
          <a:p>
            <a:pPr indent="0" marL="0">
              <a:buNone/>
            </a:pPr>
            <a:r>
              <a:rPr lang="en-US" sz="3600" dirty="0">
                <a:solidFill>
                  <a:srgbClr val="000000"/>
                </a:solidFill>
                <a:latin typeface="Calibri" pitchFamily="34" charset="0"/>
                <a:ea typeface="Calibri" pitchFamily="34" charset="-122"/>
                <a:cs typeface="Calibri" pitchFamily="34" charset="-120"/>
              </a:rPr>
              <a:t>✨</a:t>
            </a:r>
            <a:endParaRPr lang="en-US" sz="3600" dirty="0"/>
          </a:p>
        </p:txBody>
      </p:sp>
      <p:sp>
        <p:nvSpPr>
          <p:cNvPr id="3" name="Text 1"/>
          <p:cNvSpPr/>
          <p:nvPr/>
        </p:nvSpPr>
        <p:spPr>
          <a:xfrm>
            <a:off x="1325880" y="347472"/>
            <a:ext cx="7360920" cy="914400"/>
          </a:xfrm>
          <a:prstGeom prst="rect">
            <a:avLst/>
          </a:prstGeom>
          <a:noFill/>
          <a:ln/>
        </p:spPr>
        <p:txBody>
          <a:bodyPr wrap="square" rtlCol="0" anchor="ctr"/>
          <a:lstStyle/>
          <a:p>
            <a:pPr indent="0" marL="0">
              <a:buNone/>
            </a:pPr>
            <a:r>
              <a:rPr lang="en-US" sz="3200" b="1" dirty="0">
                <a:solidFill>
                  <a:srgbClr val="1B2632"/>
                </a:solidFill>
                <a:latin typeface="Calibri" pitchFamily="34" charset="0"/>
                <a:ea typeface="Calibri" pitchFamily="34" charset="-122"/>
                <a:cs typeface="Calibri" pitchFamily="34" charset="-120"/>
              </a:rPr>
              <a:t>SUGGESTED: the novelty wiring</a:t>
            </a:r>
            <a:endParaRPr lang="en-US" sz="3200" dirty="0"/>
          </a:p>
        </p:txBody>
      </p:sp>
      <p:sp>
        <p:nvSpPr>
          <p:cNvPr id="4" name="Text 2"/>
          <p:cNvSpPr/>
          <p:nvPr/>
        </p:nvSpPr>
        <p:spPr>
          <a:xfrm>
            <a:off x="640080" y="1508760"/>
            <a:ext cx="7863840" cy="3474720"/>
          </a:xfrm>
          <a:prstGeom prst="rect">
            <a:avLst/>
          </a:prstGeom>
          <a:noFill/>
          <a:ln/>
        </p:spPr>
        <p:txBody>
          <a:bodyPr wrap="square" rtlCol="0" anchor="t"/>
          <a:lstStyle/>
          <a:p>
            <a:pPr indent="0" marL="0">
              <a:buNone/>
            </a:pPr>
            <a:r>
              <a:rPr lang="en-US" sz="1400" dirty="0">
                <a:solidFill>
                  <a:srgbClr val="4A4232"/>
                </a:solidFill>
                <a:latin typeface="Calibri" pitchFamily="34" charset="0"/>
                <a:ea typeface="Calibri" pitchFamily="34" charset="-122"/>
                <a:cs typeface="Calibri" pitchFamily="34" charset="-120"/>
              </a:rPr>
              <a:t>A 2018 brain-imaging study suggests ADHD brains weight novelty about twice as heavily — and that chasing it predicted worse performance, not better. One good study, so it stays on the middle shelf. But it explains a lot: AI is novel, instant, judgment-free. Built out of exactly what this brain craves.</a:t>
            </a:r>
            <a:endParaRPr lang="en-US" sz="1400" dirty="0"/>
          </a:p>
        </p:txBody>
      </p:sp>
      <p:sp>
        <p:nvSpPr>
          <p:cNvPr id="5" name="Text 3"/>
          <p:cNvSpPr/>
          <p:nvPr/>
        </p:nvSpPr>
        <p:spPr>
          <a:xfrm>
            <a:off x="457200" y="4828032"/>
            <a:ext cx="1097280" cy="274320"/>
          </a:xfrm>
          <a:prstGeom prst="rect">
            <a:avLst/>
          </a:prstGeom>
          <a:noFill/>
          <a:ln/>
        </p:spPr>
        <p:txBody>
          <a:bodyPr wrap="square" rtlCol="0" anchor="ctr"/>
          <a:lstStyle/>
          <a:p>
            <a:pPr indent="0" marL="0">
              <a:buNone/>
            </a:pPr>
            <a:r>
              <a:rPr lang="en-US" sz="900" dirty="0">
                <a:solidFill>
                  <a:srgbClr val="8B7E68"/>
                </a:solidFill>
                <a:latin typeface="Calibri" pitchFamily="34" charset="0"/>
                <a:ea typeface="Calibri" pitchFamily="34" charset="-122"/>
                <a:cs typeface="Calibri" pitchFamily="34" charset="-120"/>
              </a:rPr>
              <a:t>8 / 20</a:t>
            </a:r>
            <a:endParaRPr lang="en-US" sz="900" dirty="0"/>
          </a:p>
        </p:txBody>
      </p:sp>
      <p:sp>
        <p:nvSpPr>
          <p:cNvPr id="6" name="Text 4"/>
          <p:cNvSpPr/>
          <p:nvPr/>
        </p:nvSpPr>
        <p:spPr>
          <a:xfrm>
            <a:off x="4846320" y="4828032"/>
            <a:ext cx="3840480" cy="274320"/>
          </a:xfrm>
          <a:prstGeom prst="rect">
            <a:avLst/>
          </a:prstGeom>
          <a:noFill/>
          <a:ln/>
        </p:spPr>
        <p:txBody>
          <a:bodyPr wrap="square" rtlCol="0" anchor="ctr"/>
          <a:lstStyle/>
          <a:p>
            <a:pPr algn="r" indent="0" marL="0">
              <a:buNone/>
            </a:pPr>
            <a:r>
              <a:rPr lang="en-US" sz="900" dirty="0">
                <a:solidFill>
                  <a:srgbClr val="8B7E68"/>
                </a:solidFill>
                <a:latin typeface="Calibri" pitchFamily="34" charset="0"/>
                <a:ea typeface="Calibri" pitchFamily="34" charset="-122"/>
                <a:cs typeface="Calibri" pitchFamily="34" charset="-120"/>
              </a:rPr>
              <a:t>🔬 The Evidence Files · 0:28</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Evidence Files</dc:title>
  <dc:subject>PptxGenJS Presentation</dc:subject>
  <dc:creator>ADHDyap</dc:creator>
  <cp:lastModifiedBy>ADHDyap</cp:lastModifiedBy>
  <cp:revision>1</cp:revision>
  <dcterms:created xsi:type="dcterms:W3CDTF">2026-07-19T01:56:50Z</dcterms:created>
  <dcterms:modified xsi:type="dcterms:W3CDTF">2026-07-19T01:56:50Z</dcterms:modified>
</cp:coreProperties>
</file>