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deck with live timers, quizzes and confetti: adhdyap.com/deck.html?deck=adhd-after-50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0:45
ANSWER: C — In England, recorded diagnosis at 65+ runs at a sixtieth of the expected rate — or worse. Why: 0.05% recorded against 3–5% expected. The first option is flatly false — screeners plus a clinician, never a chatbot. The second is backwards.
Let the room vote by hands before revealing.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0:55
Start a 10-minute timer. (Web deck adds a 3-2-1 count-in.)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0" y="640080"/>
            <a:ext cx="9144000" cy="1005840"/>
          </a:xfrm>
          <a:prstGeom prst="rect">
            <a:avLst/>
          </a:prstGeom>
          <a:noFill/>
          <a:ln/>
        </p:spPr>
        <p:txBody>
          <a:bodyPr wrap="square" rtlCol="0" anchor="ctr"/>
          <a:lstStyle/>
          <a:p>
            <a:pPr algn="ctr" indent="0" marL="0">
              <a:buNone/>
            </a:pPr>
            <a:r>
              <a:rPr lang="en-US" sz="5400" dirty="0">
                <a:solidFill>
                  <a:srgbClr val="000000"/>
                </a:solidFill>
                <a:latin typeface="Calibri" pitchFamily="34" charset="0"/>
                <a:ea typeface="Calibri" pitchFamily="34" charset="-122"/>
                <a:cs typeface="Calibri" pitchFamily="34" charset="-120"/>
              </a:rPr>
              <a:t>🕰️</a:t>
            </a:r>
            <a:endParaRPr lang="en-US" sz="5400" dirty="0"/>
          </a:p>
        </p:txBody>
      </p:sp>
      <p:sp>
        <p:nvSpPr>
          <p:cNvPr id="3" name="Text 1"/>
          <p:cNvSpPr/>
          <p:nvPr/>
        </p:nvSpPr>
        <p:spPr>
          <a:xfrm>
            <a:off x="548640" y="1737360"/>
            <a:ext cx="8046720" cy="1188720"/>
          </a:xfrm>
          <a:prstGeom prst="rect">
            <a:avLst/>
          </a:prstGeom>
          <a:noFill/>
          <a:ln/>
        </p:spPr>
        <p:txBody>
          <a:bodyPr wrap="square" rtlCol="0" anchor="ctr"/>
          <a:lstStyle/>
          <a:p>
            <a:pPr algn="ctr" indent="0" marL="0">
              <a:buNone/>
            </a:pPr>
            <a:r>
              <a:rPr lang="en-US" sz="4000" b="1" dirty="0">
                <a:solidFill>
                  <a:srgbClr val="FBF6EC"/>
                </a:solidFill>
                <a:latin typeface="Calibri" pitchFamily="34" charset="0"/>
                <a:ea typeface="Calibri" pitchFamily="34" charset="-122"/>
                <a:cs typeface="Calibri" pitchFamily="34" charset="-120"/>
              </a:rPr>
              <a:t>ADHD After 50</a:t>
            </a:r>
            <a:endParaRPr lang="en-US" sz="4000" dirty="0"/>
          </a:p>
        </p:txBody>
      </p:sp>
      <p:sp>
        <p:nvSpPr>
          <p:cNvPr id="4" name="Text 2"/>
          <p:cNvSpPr/>
          <p:nvPr/>
        </p:nvSpPr>
        <p:spPr>
          <a:xfrm>
            <a:off x="1097280" y="2880360"/>
            <a:ext cx="6949440" cy="548640"/>
          </a:xfrm>
          <a:prstGeom prst="rect">
            <a:avLst/>
          </a:prstGeom>
          <a:noFill/>
          <a:ln/>
        </p:spPr>
        <p:txBody>
          <a:bodyPr wrap="square" rtlCol="0" anchor="ctr"/>
          <a:lstStyle/>
          <a:p>
            <a:pPr algn="ctr" indent="0" marL="0">
              <a:buNone/>
            </a:pPr>
            <a:r>
              <a:rPr lang="en-US" sz="1600" dirty="0">
                <a:solidFill>
                  <a:srgbClr val="C6CFDA"/>
                </a:solidFill>
                <a:latin typeface="Calibri" pitchFamily="34" charset="0"/>
                <a:ea typeface="Calibri" pitchFamily="34" charset="-122"/>
                <a:cs typeface="Calibri" pitchFamily="34" charset="-120"/>
              </a:rPr>
              <a:t>Deep-dive class · The decade nobody diagnosed — and the tools that finally fit.</a:t>
            </a:r>
            <a:endParaRPr lang="en-US" sz="1600" dirty="0"/>
          </a:p>
        </p:txBody>
      </p:sp>
      <p:sp>
        <p:nvSpPr>
          <p:cNvPr id="5" name="Text 3"/>
          <p:cNvSpPr/>
          <p:nvPr/>
        </p:nvSpPr>
        <p:spPr>
          <a:xfrm>
            <a:off x="1097280" y="3657600"/>
            <a:ext cx="6949440" cy="365760"/>
          </a:xfrm>
          <a:prstGeom prst="rect">
            <a:avLst/>
          </a:prstGeom>
          <a:noFill/>
          <a:ln/>
        </p:spPr>
        <p:txBody>
          <a:bodyPr wrap="square" rtlCol="0" anchor="ctr"/>
          <a:lstStyle/>
          <a:p>
            <a:pPr algn="ctr" indent="0" marL="0">
              <a:buNone/>
            </a:pPr>
            <a:r>
              <a:rPr lang="en-US" sz="1200" dirty="0">
                <a:solidFill>
                  <a:srgbClr val="2A9D8F"/>
                </a:solidFill>
                <a:latin typeface="Calibri" pitchFamily="34" charset="0"/>
                <a:ea typeface="Calibri" pitchFamily="34" charset="-122"/>
                <a:cs typeface="Calibri" pitchFamily="34" charset="-120"/>
              </a:rPr>
              <a:t>90 minutes · 19 slides · adhdyap.com</a:t>
            </a:r>
            <a:endParaRPr lang="en-US" sz="1200" dirty="0"/>
          </a:p>
        </p:txBody>
      </p:sp>
      <p:sp>
        <p:nvSpPr>
          <p:cNvPr id="6" name="Text 4"/>
          <p:cNvSpPr/>
          <p:nvPr/>
        </p:nvSpPr>
        <p:spPr>
          <a:xfrm>
            <a:off x="1097280" y="4617720"/>
            <a:ext cx="6949440" cy="320040"/>
          </a:xfrm>
          <a:prstGeom prst="rect">
            <a:avLst/>
          </a:prstGeom>
          <a:noFill/>
          <a:ln/>
        </p:spPr>
        <p:txBody>
          <a:bodyPr wrap="square" rtlCol="0" anchor="ctr"/>
          <a:lstStyle/>
          <a:p>
            <a:pPr algn="ctr" indent="0" marL="0">
              <a:buNone/>
            </a:pPr>
            <a:r>
              <a:rPr lang="en-US" sz="1000" dirty="0">
                <a:solidFill>
                  <a:srgbClr val="7C8DA0"/>
                </a:solidFill>
                <a:latin typeface="Calibri" pitchFamily="34" charset="0"/>
                <a:ea typeface="Calibri" pitchFamily="34" charset="-122"/>
                <a:cs typeface="Calibri" pitchFamily="34" charset="-120"/>
              </a:rPr>
              <a:t>Created by Alex Tiratsuyan &amp; Doug Wong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reframe you've earned</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A late diagnosis means you ran five decades on hard mode — and built compensations the whole way. You're not starting at zero today. You're renaming what you already survived, and finally getting tools that push in your direction.</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9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0:33</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Why AI lands differently at our age</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Voice beats typing.</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Talking is the one capture method nobody in this room had to learn.</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Zero judgment.</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It never says 'have you tried a planner?'</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Instant, any hour.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The 2am brain finally has somewhere to go.</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And the honest trap: the same novelty pull that makes it feel great can eat an afternoon. That's why a method sits between you and the machine.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10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0:37</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Nobody built this for us. So we are.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Here's what the research sweep found: we could not find one AI tool, course, or piece of AI-for-ADHD content that names adults 50+ as its audience. Not one, across two research sweeps. The biggest untapped group in the whole space is sitting in rooms like this one. That's not a gap to mourn — it's ours to fill.</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11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0:41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Pop quiz</a:t>
            </a:r>
            <a:endParaRPr lang="en-US" sz="3200" dirty="0"/>
          </a:p>
        </p:txBody>
      </p:sp>
      <p:sp>
        <p:nvSpPr>
          <p:cNvPr id="4" name="Shape 2"/>
          <p:cNvSpPr/>
          <p:nvPr/>
        </p:nvSpPr>
        <p:spPr>
          <a:xfrm>
            <a:off x="822960" y="1508760"/>
            <a:ext cx="7498080" cy="603504"/>
          </a:xfrm>
          <a:prstGeom prst="roundRect">
            <a:avLst>
              <a:gd name="adj" fmla="val 18182"/>
            </a:avLst>
          </a:prstGeom>
          <a:solidFill>
            <a:srgbClr val="FFFDF7"/>
          </a:solidFill>
          <a:ln w="12700">
            <a:solidFill>
              <a:srgbClr val="E7DCC9"/>
            </a:solidFill>
            <a:prstDash val="solid"/>
          </a:ln>
        </p:spPr>
      </p:sp>
      <p:sp>
        <p:nvSpPr>
          <p:cNvPr id="5" name="Text 3"/>
          <p:cNvSpPr/>
          <p:nvPr/>
        </p:nvSpPr>
        <p:spPr>
          <a:xfrm>
            <a:off x="1005840" y="1508760"/>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A  </a:t>
            </a:r>
            <a:pPr indent="0" marL="0">
              <a:buNone/>
            </a:pPr>
            <a:r>
              <a:rPr lang="en-US" sz="1400" dirty="0">
                <a:solidFill>
                  <a:srgbClr val="4A4232"/>
                </a:solidFill>
                <a:latin typeface="Calibri" pitchFamily="34" charset="0"/>
                <a:ea typeface="Calibri" pitchFamily="34" charset="-122"/>
                <a:cs typeface="Calibri" pitchFamily="34" charset="-120"/>
              </a:rPr>
              <a:t>AI can diagnose ADHD if you give it enough history</a:t>
            </a:r>
            <a:endParaRPr lang="en-US" sz="1500" dirty="0"/>
          </a:p>
        </p:txBody>
      </p:sp>
      <p:sp>
        <p:nvSpPr>
          <p:cNvPr id="6" name="Shape 4"/>
          <p:cNvSpPr/>
          <p:nvPr/>
        </p:nvSpPr>
        <p:spPr>
          <a:xfrm>
            <a:off x="822960" y="2221992"/>
            <a:ext cx="7498080" cy="603504"/>
          </a:xfrm>
          <a:prstGeom prst="roundRect">
            <a:avLst>
              <a:gd name="adj" fmla="val 18182"/>
            </a:avLst>
          </a:prstGeom>
          <a:solidFill>
            <a:srgbClr val="FFFDF7"/>
          </a:solidFill>
          <a:ln w="12700">
            <a:solidFill>
              <a:srgbClr val="E7DCC9"/>
            </a:solidFill>
            <a:prstDash val="solid"/>
          </a:ln>
        </p:spPr>
      </p:sp>
      <p:sp>
        <p:nvSpPr>
          <p:cNvPr id="7" name="Text 5"/>
          <p:cNvSpPr/>
          <p:nvPr/>
        </p:nvSpPr>
        <p:spPr>
          <a:xfrm>
            <a:off x="1005840" y="2221992"/>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B  </a:t>
            </a:r>
            <a:pPr indent="0" marL="0">
              <a:buNone/>
            </a:pPr>
            <a:r>
              <a:rPr lang="en-US" sz="1400" dirty="0">
                <a:solidFill>
                  <a:srgbClr val="4A4232"/>
                </a:solidFill>
                <a:latin typeface="Calibri" pitchFamily="34" charset="0"/>
                <a:ea typeface="Calibri" pitchFamily="34" charset="-122"/>
                <a:cs typeface="Calibri" pitchFamily="34" charset="-120"/>
              </a:rPr>
              <a:t>50+ is the most-diagnosed ADHD age band</a:t>
            </a:r>
            <a:endParaRPr lang="en-US" sz="1500" dirty="0"/>
          </a:p>
        </p:txBody>
      </p:sp>
      <p:sp>
        <p:nvSpPr>
          <p:cNvPr id="8" name="Shape 6"/>
          <p:cNvSpPr/>
          <p:nvPr/>
        </p:nvSpPr>
        <p:spPr>
          <a:xfrm>
            <a:off x="822960" y="2935224"/>
            <a:ext cx="7498080" cy="603504"/>
          </a:xfrm>
          <a:prstGeom prst="roundRect">
            <a:avLst>
              <a:gd name="adj" fmla="val 18182"/>
            </a:avLst>
          </a:prstGeom>
          <a:solidFill>
            <a:srgbClr val="FFFDF7"/>
          </a:solidFill>
          <a:ln w="12700">
            <a:solidFill>
              <a:srgbClr val="E7DCC9"/>
            </a:solidFill>
            <a:prstDash val="solid"/>
          </a:ln>
        </p:spPr>
      </p:sp>
      <p:sp>
        <p:nvSpPr>
          <p:cNvPr id="9" name="Text 7"/>
          <p:cNvSpPr/>
          <p:nvPr/>
        </p:nvSpPr>
        <p:spPr>
          <a:xfrm>
            <a:off x="1005840" y="2935224"/>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C  </a:t>
            </a:r>
            <a:pPr indent="0" marL="0">
              <a:buNone/>
            </a:pPr>
            <a:r>
              <a:rPr lang="en-US" sz="1400" dirty="0">
                <a:solidFill>
                  <a:srgbClr val="4A4232"/>
                </a:solidFill>
                <a:latin typeface="Calibri" pitchFamily="34" charset="0"/>
                <a:ea typeface="Calibri" pitchFamily="34" charset="-122"/>
                <a:cs typeface="Calibri" pitchFamily="34" charset="-120"/>
              </a:rPr>
              <a:t>In England, recorded diagnosis at 65+ runs at a sixtieth of the expected rate — or worse</a:t>
            </a:r>
            <a:endParaRPr lang="en-US" sz="1500" dirty="0"/>
          </a:p>
        </p:txBody>
      </p:sp>
      <p:sp>
        <p:nvSpPr>
          <p:cNvPr id="10" name="Text 8"/>
          <p:cNvSpPr/>
          <p:nvPr/>
        </p:nvSpPr>
        <p:spPr>
          <a:xfrm>
            <a:off x="640080" y="3739896"/>
            <a:ext cx="7863840" cy="1243584"/>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Which of these is actually true?</a:t>
            </a:r>
            <a:endParaRPr lang="en-US" sz="1800" dirty="0"/>
          </a:p>
        </p:txBody>
      </p:sp>
      <p:sp>
        <p:nvSpPr>
          <p:cNvPr id="11" name="Text 9"/>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12 / 19</a:t>
            </a:r>
            <a:endParaRPr lang="en-US" sz="900" dirty="0"/>
          </a:p>
        </p:txBody>
      </p:sp>
      <p:sp>
        <p:nvSpPr>
          <p:cNvPr id="12" name="Text 10"/>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0:45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method, four words</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2A78D6"/>
                </a:solidFill>
                <a:latin typeface="Calibri" pitchFamily="34" charset="0"/>
                <a:ea typeface="Calibri" pitchFamily="34" charset="-122"/>
                <a:cs typeface="Calibri" pitchFamily="34" charset="-120"/>
              </a:rPr>
              <a:t>YAP</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1BAF7A"/>
                </a:solidFill>
                <a:latin typeface="Calibri" pitchFamily="34" charset="0"/>
                <a:ea typeface="Calibri" pitchFamily="34" charset="-122"/>
                <a:cs typeface="Calibri" pitchFamily="34" charset="-120"/>
              </a:rPr>
              <a:t>MAP</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TAP</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4A3AA7"/>
                </a:solidFill>
                <a:latin typeface="Calibri" pitchFamily="34" charset="0"/>
                <a:ea typeface="Calibri" pitchFamily="34" charset="-122"/>
                <a:cs typeface="Calibri" pitchFamily="34" charset="-120"/>
              </a:rPr>
              <a:t>SNAP</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Dump the backpack by talking. Let AI sort the piles. Pick one tiny action. Save your game before life interrupts. Say them with me — they rhyme on purpose.</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13 / 19</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0:49</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Before phones come out: the postcard rule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Fake names only — Person A, Company B, Project X. Nothing you wouldn't write on a postcard. No medical, legal, or money details — especially in this room, where the stories run deep.</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14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0:53</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decades yap</a:t>
            </a:r>
            <a:endParaRPr lang="en-US" sz="3200" dirty="0"/>
          </a:p>
        </p:txBody>
      </p:sp>
      <p:sp>
        <p:nvSpPr>
          <p:cNvPr id="4" name="Shape 2"/>
          <p:cNvSpPr/>
          <p:nvPr/>
        </p:nvSpPr>
        <p:spPr>
          <a:xfrm>
            <a:off x="3291840" y="1508760"/>
            <a:ext cx="2560320" cy="502920"/>
          </a:xfrm>
          <a:prstGeom prst="roundRect">
            <a:avLst>
              <a:gd name="adj" fmla="val 49091"/>
            </a:avLst>
          </a:prstGeom>
          <a:solidFill>
            <a:srgbClr val="F26B3A"/>
          </a:solidFill>
          <a:ln/>
        </p:spPr>
      </p:sp>
      <p:sp>
        <p:nvSpPr>
          <p:cNvPr id="5" name="Text 3"/>
          <p:cNvSpPr/>
          <p:nvPr/>
        </p:nvSpPr>
        <p:spPr>
          <a:xfrm>
            <a:off x="3291840" y="1508760"/>
            <a:ext cx="25603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10-minute exercise</a:t>
            </a:r>
            <a:endParaRPr lang="en-US" sz="1500" dirty="0"/>
          </a:p>
        </p:txBody>
      </p:sp>
      <p:sp>
        <p:nvSpPr>
          <p:cNvPr id="6" name="Text 4"/>
          <p:cNvSpPr/>
          <p:nvPr/>
        </p:nvSpPr>
        <p:spPr>
          <a:xfrm>
            <a:off x="640080" y="2240280"/>
            <a:ext cx="7863840" cy="274320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Ten minutes, phones out. Yap — voice or typing — a messy list of everything your attention has ever been blamed for. Fake names. Then ask your AI to MAP it into piles: Tasks, Worries, Ideas, Feelings, Questions. When the map appears, look at the Feelings pile. That pile is why this class exists.</a:t>
            </a:r>
            <a:endParaRPr lang="en-US" sz="1600" dirty="0"/>
          </a:p>
        </p:txBody>
      </p:sp>
      <p:sp>
        <p:nvSpPr>
          <p:cNvPr id="7" name="Text 5"/>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15 / 19</a:t>
            </a:r>
            <a:endParaRPr lang="en-US" sz="900" dirty="0"/>
          </a:p>
        </p:txBody>
      </p:sp>
      <p:sp>
        <p:nvSpPr>
          <p:cNvPr id="8" name="Text 6"/>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0:55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What showed up?</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Volunteers only: what surprised you in your map? Fifty years of backpack takes more than one dump — this is the first pass, not the last.</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16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1:07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doctor-appointment prompt</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The one prompt everyone leaves with tonight: before your next appointment, yap everything about how things have been going, then ask your AI to sort it into symptoms and changes, questions to ask, and things to mention. One page max, general terms only. ADHD brains forget the important thing in the parking lot. The list doesn't.</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17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1:12</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Your first seven days</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1</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One 60-second yap into any free AI app</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2</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MAP it. Look at the piles, do nothing else.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3</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One tiny TAP from the map — under 10 minutes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4</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Write your first SNAP card before you stop working</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5</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Restart from the card. Feel the difference.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6</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Build the doctor-appointment page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7</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Yap about the week. You now have a system.</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18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1:17</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ADHD After 50</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The class for everyone who got the diagnosis — or just the suspicion — decades after it would have helped. You're not rare. You're uncounted. Today we look at the real numbers, and the first tools ever built that actually fit how our brains work.</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0:00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FBF6EC"/>
                </a:solidFill>
                <a:latin typeface="Calibri" pitchFamily="34" charset="0"/>
                <a:ea typeface="Calibri" pitchFamily="34" charset="-122"/>
                <a:cs typeface="Calibri" pitchFamily="34" charset="-120"/>
              </a:rPr>
              <a:t>Fifty years of tabs open</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2A78D6"/>
                </a:solidFill>
                <a:latin typeface="Calibri" pitchFamily="34" charset="0"/>
                <a:ea typeface="Calibri" pitchFamily="34" charset="-122"/>
                <a:cs typeface="Calibri" pitchFamily="34" charset="-120"/>
              </a:rPr>
              <a:t>YAP</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1BAF7A"/>
                </a:solidFill>
                <a:latin typeface="Calibri" pitchFamily="34" charset="0"/>
                <a:ea typeface="Calibri" pitchFamily="34" charset="-122"/>
                <a:cs typeface="Calibri" pitchFamily="34" charset="-120"/>
              </a:rPr>
              <a:t>MAP</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TAP</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4A3AA7"/>
                </a:solidFill>
                <a:latin typeface="Calibri" pitchFamily="34" charset="0"/>
                <a:ea typeface="Calibri" pitchFamily="34" charset="-122"/>
                <a:cs typeface="Calibri" pitchFamily="34" charset="-120"/>
              </a:rPr>
              <a:t>SNAP</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C6CFDA"/>
                </a:solidFill>
                <a:latin typeface="Calibri" pitchFamily="34" charset="0"/>
                <a:ea typeface="Calibri" pitchFamily="34" charset="-122"/>
                <a:cs typeface="Calibri" pitchFamily="34" charset="-120"/>
              </a:rPr>
              <a:t>It's about time somebody handed you a save button.</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7C8DA0"/>
                </a:solidFill>
                <a:latin typeface="Calibri" pitchFamily="34" charset="0"/>
                <a:ea typeface="Calibri" pitchFamily="34" charset="-122"/>
                <a:cs typeface="Calibri" pitchFamily="34" charset="-120"/>
              </a:rPr>
              <a:t>19 / 19</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7C8DA0"/>
                </a:solidFill>
                <a:latin typeface="Calibri" pitchFamily="34" charset="0"/>
                <a:ea typeface="Calibri" pitchFamily="34" charset="-122"/>
                <a:cs typeface="Calibri" pitchFamily="34" charset="-120"/>
              </a:rPr>
              <a:t>🕰️ ADHD After 50 · 1:24</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A show of hands</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Diagnosed after 45? Suspected it but never got checked? Told your whole life you weren't living up to your potential? Look around the room. That's the point of today.</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2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0:04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uncounted generation</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In England, adults 65+ have a </a:t>
            </a:r>
            <a:pPr indent="0" marL="0">
              <a:buNone/>
            </a:pPr>
            <a:r>
              <a:rPr lang="en-US" sz="1600" b="1" dirty="0">
                <a:solidFill>
                  <a:srgbClr val="4A4232"/>
                </a:solidFill>
                <a:latin typeface="Calibri" pitchFamily="34" charset="0"/>
                <a:ea typeface="Calibri" pitchFamily="34" charset="-122"/>
                <a:cs typeface="Calibri" pitchFamily="34" charset="-120"/>
              </a:rPr>
              <a:t>0.05%</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recorded ADHD diagnosis rate — against a 3–5% expected rate. That's the lowest of any age band.</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Across 20 studies of older adults: </a:t>
            </a:r>
            <a:pPr indent="0" marL="0">
              <a:buNone/>
            </a:pPr>
            <a:r>
              <a:rPr lang="en-US" sz="1600" b="1" dirty="0">
                <a:solidFill>
                  <a:srgbClr val="4A4232"/>
                </a:solidFill>
                <a:latin typeface="Calibri" pitchFamily="34" charset="0"/>
                <a:ea typeface="Calibri" pitchFamily="34" charset="-122"/>
                <a:cs typeface="Calibri" pitchFamily="34" charset="-120"/>
              </a:rPr>
              <a:t>2.18%</a:t>
            </a:r>
            <a:pPr indent="0" marL="0">
              <a:buNone/>
            </a:pPr>
            <a:r>
              <a:rPr lang="en-US" sz="1600" dirty="0">
                <a:solidFill>
                  <a:srgbClr val="4A4232"/>
                </a:solidFill>
                <a:latin typeface="Calibri" pitchFamily="34" charset="0"/>
                <a:ea typeface="Calibri" pitchFamily="34" charset="-122"/>
                <a:cs typeface="Calibri" pitchFamily="34" charset="-120"/>
              </a:rPr>
              <a:t> screen positive, </a:t>
            </a:r>
            <a:pPr indent="0" marL="0">
              <a:buNone/>
            </a:pPr>
            <a:r>
              <a:rPr lang="en-US" sz="1600" b="1" dirty="0">
                <a:solidFill>
                  <a:srgbClr val="4A4232"/>
                </a:solidFill>
                <a:latin typeface="Calibri" pitchFamily="34" charset="0"/>
                <a:ea typeface="Calibri" pitchFamily="34" charset="-122"/>
                <a:cs typeface="Calibri" pitchFamily="34" charset="-120"/>
              </a:rPr>
              <a:t>0.23%</a:t>
            </a:r>
            <a:pPr indent="0" marL="0">
              <a:buNone/>
            </a:pPr>
            <a:r>
              <a:rPr lang="en-US" sz="1600" dirty="0">
                <a:solidFill>
                  <a:srgbClr val="4A4232"/>
                </a:solidFill>
                <a:latin typeface="Calibri" pitchFamily="34" charset="0"/>
                <a:ea typeface="Calibri" pitchFamily="34" charset="-122"/>
                <a:cs typeface="Calibri" pitchFamily="34" charset="-120"/>
              </a:rPr>
              <a:t> are diagnosed, </a:t>
            </a:r>
            <a:pPr indent="0" marL="0">
              <a:buNone/>
            </a:pPr>
            <a:r>
              <a:rPr lang="en-US" sz="1600" b="1" dirty="0">
                <a:solidFill>
                  <a:srgbClr val="4A4232"/>
                </a:solidFill>
                <a:latin typeface="Calibri" pitchFamily="34" charset="0"/>
                <a:ea typeface="Calibri" pitchFamily="34" charset="-122"/>
                <a:cs typeface="Calibri" pitchFamily="34" charset="-120"/>
              </a:rPr>
              <a:t>0.09%</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are on medication.</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In a big US study of adults 50+, </a:t>
            </a:r>
            <a:pPr indent="0" marL="0">
              <a:buNone/>
            </a:pPr>
            <a:r>
              <a:rPr lang="en-US" sz="1600" b="1" dirty="0">
                <a:solidFill>
                  <a:srgbClr val="4A4232"/>
                </a:solidFill>
                <a:latin typeface="Calibri" pitchFamily="34" charset="0"/>
                <a:ea typeface="Calibri" pitchFamily="34" charset="-122"/>
                <a:cs typeface="Calibri" pitchFamily="34" charset="-120"/>
              </a:rPr>
              <a:t>9.6%</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screened positive for probable ADHD.</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We're not a niche. We're a backlog.</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3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0:08</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Why you were missed</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The diagnostic tools were built for eight-year-old boys.</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Doctors report getting about </a:t>
            </a:r>
            <a:pPr indent="0" marL="0">
              <a:buNone/>
            </a:pPr>
            <a:r>
              <a:rPr lang="en-US" sz="1600" b="1" dirty="0">
                <a:solidFill>
                  <a:srgbClr val="4A4232"/>
                </a:solidFill>
                <a:latin typeface="Calibri" pitchFamily="34" charset="0"/>
                <a:ea typeface="Calibri" pitchFamily="34" charset="-122"/>
                <a:cs typeface="Calibri" pitchFamily="34" charset="-120"/>
              </a:rPr>
              <a:t>20 minutes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of ADHD training in med school; in one survey, 40% of primary-care physicians had never knowingly seen an adult ADHD patient.</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And the symptoms shift with age: hyperactivity fades, inattention stays or rises.</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You stopped looking hyper. You kept losing the keys.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4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What it got called instead</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Lazy. Scattered. Disorganized. 'So much potential.' Sixty seconds, turn to a neighbor: what did yours get called? Sharing with the room afterward is optional — it always is here.</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5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0:16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rules of this room</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This class is not a diagnosis, and </a:t>
            </a:r>
            <a:pPr indent="0" marL="0">
              <a:buNone/>
            </a:pPr>
            <a:r>
              <a:rPr lang="en-US" sz="1600" b="1" dirty="0">
                <a:solidFill>
                  <a:srgbClr val="4A4232"/>
                </a:solidFill>
                <a:latin typeface="Calibri" pitchFamily="34" charset="0"/>
                <a:ea typeface="Calibri" pitchFamily="34" charset="-122"/>
                <a:cs typeface="Calibri" pitchFamily="34" charset="-120"/>
              </a:rPr>
              <a:t>AI does not diagnose ADHD</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not today, not with your whole life story pasted in.</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Real screeners exist (ask about the ASRS checklist) — results go to a clinician, not a chatbot.</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AI supports a brain. It does not treat, cure, or replace therapy, medication, or coaching.</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And AI can be wrong. Helper, not doctor.</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6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0:21</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menopause collision</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For the women in the room: in a survey of over 1,500 women with ADHD, 94% said perimenopause or menopause made their symptoms worse, and 83% first noticed symptoms in that window. Honest label: that's a reader survey, not a controlled study — but it matches what this room already knows. It belongs in the conversation with your doctor.</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7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0:25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The scary headline, handled straight</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You may have seen it: studies associate adult ADHD with roughly </a:t>
            </a:r>
            <a:pPr indent="0" marL="0">
              <a:buNone/>
            </a:pPr>
            <a:r>
              <a:rPr lang="en-US" sz="1400" b="1" dirty="0">
                <a:solidFill>
                  <a:srgbClr val="4A4232"/>
                </a:solidFill>
                <a:latin typeface="Calibri" pitchFamily="34" charset="0"/>
                <a:ea typeface="Calibri" pitchFamily="34" charset="-122"/>
                <a:cs typeface="Calibri" pitchFamily="34" charset="-120"/>
              </a:rPr>
              <a:t>2.5–3x</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higher dementia risk.</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Handled straight: that's </a:t>
            </a:r>
            <a:pPr indent="0" marL="0">
              <a:buNone/>
            </a:pPr>
            <a:r>
              <a:rPr lang="en-US" sz="1400" b="1" dirty="0">
                <a:solidFill>
                  <a:srgbClr val="4A4232"/>
                </a:solidFill>
                <a:latin typeface="Calibri" pitchFamily="34" charset="0"/>
                <a:ea typeface="Calibri" pitchFamily="34" charset="-122"/>
                <a:cs typeface="Calibri" pitchFamily="34" charset="-120"/>
              </a:rPr>
              <a:t>observational</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association, not cause. Adjust for other psychiatric conditions and the number shrinks.</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A Dutch cohort found older adults with ADHD symptoms had </a:t>
            </a:r>
            <a:pPr indent="0" marL="0">
              <a:buNone/>
            </a:pPr>
            <a:r>
              <a:rPr lang="en-US" sz="1400" b="1" dirty="0">
                <a:solidFill>
                  <a:srgbClr val="4A4232"/>
                </a:solidFill>
                <a:latin typeface="Calibri" pitchFamily="34" charset="0"/>
                <a:ea typeface="Calibri" pitchFamily="34" charset="-122"/>
                <a:cs typeface="Calibri" pitchFamily="34" charset="-120"/>
              </a:rPr>
              <a:t>no higher mortality</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at all.</a:t>
            </a:r>
            <a:endParaRPr lang="en-US" sz="1400" dirty="0"/>
          </a:p>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The next move is boring and doable: talk to your doctor about the ADHD itself, plus sleep, movement, connection. Nobody has tested yet whether treatment lowers that risk — but that conversation beats a 2am search spiral every time.</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8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ADHD After 50 · 0:29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ADHD After 50</dc:title>
  <dc:subject>PptxGenJS Presentation</dc:subject>
  <dc:creator>ADHDyap</dc:creator>
  <cp:lastModifiedBy>ADHDyap</cp:lastModifiedBy>
  <cp:revision>1</cp:revision>
  <dcterms:created xsi:type="dcterms:W3CDTF">2026-07-19T01:56:50Z</dcterms:created>
  <dcterms:modified xsi:type="dcterms:W3CDTF">2026-07-19T01:56:50Z</dcterms:modified>
</cp:coreProperties>
</file>